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Default Extension="png" ContentType="image/png"/>
  <Override PartName="/ppt/charts/chart76.xml" ContentType="application/vnd.openxmlformats-officedocument.drawingml.char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notesSlides/notesSlide24.xml" ContentType="application/vnd.openxmlformats-officedocument.presentationml.notesSlide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48.xml" ContentType="application/vnd.openxmlformats-officedocument.drawingml.chart+xml"/>
  <Override PartName="/ppt/diagrams/colors1.xml" ContentType="application/vnd.openxmlformats-officedocument.drawingml.diagramColors+xml"/>
  <Override PartName="/ppt/charts/chart77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Override PartName="/ppt/charts/chart44.xml" ContentType="application/vnd.openxmlformats-officedocument.drawingml.chart+xml"/>
  <Override PartName="/ppt/charts/chart73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notesSlides/notesSlide25.xml" ContentType="application/vnd.openxmlformats-officedocument.presentationml.notesSlide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78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notesSlides/notesSlide19.xml" ContentType="application/vnd.openxmlformats-officedocument.presentationml.notesSlide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52.xml" ContentType="application/vnd.openxmlformats-officedocument.drawingml.chart+xml"/>
  <Override PartName="/ppt/notesSlides/notesSlide26.xml" ContentType="application/vnd.openxmlformats-officedocument.presentationml.notesSlide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charts/chart79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0" r:id="rId2"/>
  </p:sldMasterIdLst>
  <p:notesMasterIdLst>
    <p:notesMasterId r:id="rId100"/>
  </p:notesMasterIdLst>
  <p:handoutMasterIdLst>
    <p:handoutMasterId r:id="rId101"/>
  </p:handoutMasterIdLst>
  <p:sldIdLst>
    <p:sldId id="256" r:id="rId3"/>
    <p:sldId id="438" r:id="rId4"/>
    <p:sldId id="578" r:id="rId5"/>
    <p:sldId id="603" r:id="rId6"/>
    <p:sldId id="690" r:id="rId7"/>
    <p:sldId id="626" r:id="rId8"/>
    <p:sldId id="627" r:id="rId9"/>
    <p:sldId id="643" r:id="rId10"/>
    <p:sldId id="628" r:id="rId11"/>
    <p:sldId id="629" r:id="rId12"/>
    <p:sldId id="645" r:id="rId13"/>
    <p:sldId id="505" r:id="rId14"/>
    <p:sldId id="443" r:id="rId15"/>
    <p:sldId id="442" r:id="rId16"/>
    <p:sldId id="500" r:id="rId17"/>
    <p:sldId id="702" r:id="rId18"/>
    <p:sldId id="703" r:id="rId19"/>
    <p:sldId id="704" r:id="rId20"/>
    <p:sldId id="705" r:id="rId21"/>
    <p:sldId id="706" r:id="rId22"/>
    <p:sldId id="707" r:id="rId23"/>
    <p:sldId id="708" r:id="rId24"/>
    <p:sldId id="506" r:id="rId25"/>
    <p:sldId id="444" r:id="rId26"/>
    <p:sldId id="445" r:id="rId27"/>
    <p:sldId id="646" r:id="rId28"/>
    <p:sldId id="675" r:id="rId29"/>
    <p:sldId id="568" r:id="rId30"/>
    <p:sldId id="676" r:id="rId31"/>
    <p:sldId id="569" r:id="rId32"/>
    <p:sldId id="647" r:id="rId33"/>
    <p:sldId id="648" r:id="rId34"/>
    <p:sldId id="507" r:id="rId35"/>
    <p:sldId id="701" r:id="rId36"/>
    <p:sldId id="709" r:id="rId37"/>
    <p:sldId id="710" r:id="rId38"/>
    <p:sldId id="446" r:id="rId39"/>
    <p:sldId id="694" r:id="rId40"/>
    <p:sldId id="688" r:id="rId41"/>
    <p:sldId id="686" r:id="rId42"/>
    <p:sldId id="687" r:id="rId43"/>
    <p:sldId id="677" r:id="rId44"/>
    <p:sldId id="678" r:id="rId45"/>
    <p:sldId id="679" r:id="rId46"/>
    <p:sldId id="680" r:id="rId47"/>
    <p:sldId id="681" r:id="rId48"/>
    <p:sldId id="682" r:id="rId49"/>
    <p:sldId id="447" r:id="rId50"/>
    <p:sldId id="658" r:id="rId51"/>
    <p:sldId id="659" r:id="rId52"/>
    <p:sldId id="448" r:id="rId53"/>
    <p:sldId id="449" r:id="rId54"/>
    <p:sldId id="711" r:id="rId55"/>
    <p:sldId id="712" r:id="rId56"/>
    <p:sldId id="713" r:id="rId57"/>
    <p:sldId id="450" r:id="rId58"/>
    <p:sldId id="451" r:id="rId59"/>
    <p:sldId id="689" r:id="rId60"/>
    <p:sldId id="607" r:id="rId61"/>
    <p:sldId id="609" r:id="rId62"/>
    <p:sldId id="612" r:id="rId63"/>
    <p:sldId id="615" r:id="rId64"/>
    <p:sldId id="617" r:id="rId65"/>
    <p:sldId id="692" r:id="rId66"/>
    <p:sldId id="693" r:id="rId67"/>
    <p:sldId id="660" r:id="rId68"/>
    <p:sldId id="661" r:id="rId69"/>
    <p:sldId id="662" r:id="rId70"/>
    <p:sldId id="663" r:id="rId71"/>
    <p:sldId id="665" r:id="rId72"/>
    <p:sldId id="664" r:id="rId73"/>
    <p:sldId id="666" r:id="rId74"/>
    <p:sldId id="667" r:id="rId75"/>
    <p:sldId id="508" r:id="rId76"/>
    <p:sldId id="545" r:id="rId77"/>
    <p:sldId id="544" r:id="rId78"/>
    <p:sldId id="691" r:id="rId79"/>
    <p:sldId id="700" r:id="rId80"/>
    <p:sldId id="673" r:id="rId81"/>
    <p:sldId id="554" r:id="rId82"/>
    <p:sldId id="674" r:id="rId83"/>
    <p:sldId id="549" r:id="rId84"/>
    <p:sldId id="509" r:id="rId85"/>
    <p:sldId id="455" r:id="rId86"/>
    <p:sldId id="671" r:id="rId87"/>
    <p:sldId id="555" r:id="rId88"/>
    <p:sldId id="504" r:id="rId89"/>
    <p:sldId id="461" r:id="rId90"/>
    <p:sldId id="462" r:id="rId91"/>
    <p:sldId id="581" r:id="rId92"/>
    <p:sldId id="631" r:id="rId93"/>
    <p:sldId id="632" r:id="rId94"/>
    <p:sldId id="633" r:id="rId95"/>
    <p:sldId id="634" r:id="rId96"/>
    <p:sldId id="636" r:id="rId97"/>
    <p:sldId id="635" r:id="rId98"/>
    <p:sldId id="258" r:id="rId9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21386F"/>
    <a:srgbClr val="003F82"/>
    <a:srgbClr val="1C2A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412" autoAdjust="0"/>
    <p:restoredTop sz="96338" autoAdjust="0"/>
  </p:normalViewPr>
  <p:slideViewPr>
    <p:cSldViewPr snapToGrid="0" snapToObjects="1">
      <p:cViewPr>
        <p:scale>
          <a:sx n="66" d="100"/>
          <a:sy n="66" d="100"/>
        </p:scale>
        <p:origin x="-2922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48"/>
    </p:cViewPr>
  </p:sorterViewPr>
  <p:notesViewPr>
    <p:cSldViewPr snapToGrid="0"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11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4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42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8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9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0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1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2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3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4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5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6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8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9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0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1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ra\Desktop\&#1050;&#1085;&#1080;&#1075;&#1072;1.xlsx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3" TargetMode="Externa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2.xlsx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7" TargetMode="External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3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00526027996499"/>
          <c:y val="3.9217040549455157E-2"/>
          <c:w val="0.36258869203849536"/>
          <c:h val="0.901558218088534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4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5"/>
              <c:delete val="1"/>
            </c:dLbl>
            <c:dLbl>
              <c:idx val="6"/>
              <c:delete val="1"/>
            </c:dLbl>
            <c:showVal val="1"/>
          </c:dLbls>
          <c:cat>
            <c:strRef>
              <c:f>Лист1!$A$2:$A$8</c:f>
              <c:strCache>
                <c:ptCount val="5"/>
                <c:pt idx="0">
                  <c:v>Всегда нужно помогать незнакомым людям</c:v>
                </c:pt>
                <c:pt idx="1">
                  <c:v>Чаще всего, нужно помогать незнакомым людям</c:v>
                </c:pt>
                <c:pt idx="2">
                  <c:v>Зависит от обстоятельств, людей и т.д.</c:v>
                </c:pt>
                <c:pt idx="3">
                  <c:v>Не стоит помогать незнакомым людям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65.789601006929047</c:v>
                </c:pt>
                <c:pt idx="1">
                  <c:v>17.479031510125068</c:v>
                </c:pt>
                <c:pt idx="2">
                  <c:v>13.604013856486254</c:v>
                </c:pt>
                <c:pt idx="3">
                  <c:v>2</c:v>
                </c:pt>
                <c:pt idx="4">
                  <c:v>1.4635816265230674</c:v>
                </c:pt>
              </c:numCache>
            </c:numRef>
          </c:val>
        </c:ser>
        <c:dLbls/>
        <c:firstSliceAng val="0"/>
      </c:pieChart>
    </c:plotArea>
    <c:legend>
      <c:legendPos val="r"/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53813046806649167"/>
          <c:y val="0.19730920425037321"/>
          <c:w val="0.45353619860017474"/>
          <c:h val="0.60538133360704294"/>
        </c:manualLayout>
      </c:layout>
      <c:spPr>
        <a:ln>
          <a:noFill/>
        </a:ln>
      </c:spPr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0092568887514344"/>
          <c:y val="3.3613469641526901E-2"/>
          <c:w val="0.46879424007062115"/>
          <c:h val="0.7366893551316688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5 баллов - очень важное направление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детских лагерей, чтение лекций, проведение выставок</c:v>
                </c:pt>
                <c:pt idx="1">
                  <c:v>Экологические патрули, акции по сбору мусора, общественный контроль</c:v>
                </c:pt>
                <c:pt idx="2">
                  <c:v>Благотворительность – безвозмездная передача денежных средств, одежды, продуктов нуждающимся</c:v>
                </c:pt>
                <c:pt idx="3">
                  <c:v>Оказание квалифицированной помощи в медучреждениях, госпиталях</c:v>
                </c:pt>
                <c:pt idx="4">
                  <c:v>Помощь людям, детям-сиротам, семьям, оказавшимся в трудной жизненной ситуации, тяжелобольным</c:v>
                </c:pt>
                <c:pt idx="5">
                  <c:v>Поиск пропавших людей, помощь в чрезвычайных ситуациях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49.790659069189431</c:v>
                </c:pt>
                <c:pt idx="1">
                  <c:v>58.404081608516947</c:v>
                </c:pt>
                <c:pt idx="2">
                  <c:v>62.491155491367394</c:v>
                </c:pt>
                <c:pt idx="3">
                  <c:v>77.365749053751415</c:v>
                </c:pt>
                <c:pt idx="4">
                  <c:v>79.938188249700474</c:v>
                </c:pt>
                <c:pt idx="5">
                  <c:v>80.847842790876783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1D-4C34-8C42-2A538A01D1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балла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детских лагерей, чтение лекций, проведение выставок</c:v>
                </c:pt>
                <c:pt idx="1">
                  <c:v>Экологические патрули, акции по сбору мусора, общественный контроль</c:v>
                </c:pt>
                <c:pt idx="2">
                  <c:v>Благотворительность – безвозмездная передача денежных средств, одежды, продуктов нуждающимся</c:v>
                </c:pt>
                <c:pt idx="3">
                  <c:v>Оказание квалифицированной помощи в медучреждениях, госпиталях</c:v>
                </c:pt>
                <c:pt idx="4">
                  <c:v>Помощь людям, детям-сиротам, семьям, оказавшимся в трудной жизненной ситуации, тяжелобольным</c:v>
                </c:pt>
                <c:pt idx="5">
                  <c:v>Поиск пропавших людей, помощь в чрезвычайных ситуациях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26.812124728379978</c:v>
                </c:pt>
                <c:pt idx="1">
                  <c:v>21.287131274293731</c:v>
                </c:pt>
                <c:pt idx="2">
                  <c:v>22.374661348693031</c:v>
                </c:pt>
                <c:pt idx="3">
                  <c:v>11.801782359571066</c:v>
                </c:pt>
                <c:pt idx="4">
                  <c:v>13.32606054595632</c:v>
                </c:pt>
                <c:pt idx="5">
                  <c:v>11.309196246858365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1D-4C34-8C42-2A538A01D1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балла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детских лагерей, чтение лекций, проведение выставок</c:v>
                </c:pt>
                <c:pt idx="1">
                  <c:v>Экологические патрули, акции по сбору мусора, общественный контроль</c:v>
                </c:pt>
                <c:pt idx="2">
                  <c:v>Благотворительность – безвозмездная передача денежных средств, одежды, продуктов нуждающимся</c:v>
                </c:pt>
                <c:pt idx="3">
                  <c:v>Оказание квалифицированной помощи в медучреждениях, госпиталях</c:v>
                </c:pt>
                <c:pt idx="4">
                  <c:v>Помощь людям, детям-сиротам, семьям, оказавшимся в трудной жизненной ситуации, тяжелобольным</c:v>
                </c:pt>
                <c:pt idx="5">
                  <c:v>Поиск пропавших людей, помощь в чрезвычайных ситуациях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14.530901978277647</c:v>
                </c:pt>
                <c:pt idx="1">
                  <c:v>12.482070784585865</c:v>
                </c:pt>
                <c:pt idx="2">
                  <c:v>9.7515917644769488</c:v>
                </c:pt>
                <c:pt idx="3">
                  <c:v>5.7131143148977888</c:v>
                </c:pt>
                <c:pt idx="4">
                  <c:v>4.4625324721401309</c:v>
                </c:pt>
                <c:pt idx="5">
                  <c:v>5.3015920260582146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1D-4C34-8C42-2A538A01D18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 балла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детских лагерей, чтение лекций, проведение выставок</c:v>
                </c:pt>
                <c:pt idx="1">
                  <c:v>Экологические патрули, акции по сбору мусора, общественный контроль</c:v>
                </c:pt>
                <c:pt idx="2">
                  <c:v>Благотворительность – безвозмездная передача денежных средств, одежды, продуктов нуждающимся</c:v>
                </c:pt>
                <c:pt idx="3">
                  <c:v>Оказание квалифицированной помощи в медучреждениях, госпиталях</c:v>
                </c:pt>
                <c:pt idx="4">
                  <c:v>Помощь людям, детям-сиротам, семьям, оказавшимся в трудной жизненной ситуации, тяжелобольным</c:v>
                </c:pt>
                <c:pt idx="5">
                  <c:v>Поиск пропавших людей, помощь в чрезвычайных ситуациях</c:v>
                </c:pt>
              </c:strCache>
            </c:strRef>
          </c:cat>
          <c:val>
            <c:numRef>
              <c:f>Лист1!$E$2:$E$7</c:f>
              <c:numCache>
                <c:formatCode>0</c:formatCode>
                <c:ptCount val="6"/>
                <c:pt idx="0">
                  <c:v>4.4821303841461981</c:v>
                </c:pt>
                <c:pt idx="1">
                  <c:v>3.4445051711291765</c:v>
                </c:pt>
                <c:pt idx="2">
                  <c:v>2.551688424488936</c:v>
                </c:pt>
                <c:pt idx="3">
                  <c:v>1.4371644612656478</c:v>
                </c:pt>
                <c:pt idx="4">
                  <c:v>0.60660204595757961</c:v>
                </c:pt>
                <c:pt idx="5">
                  <c:v>1.0288752531445664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1D-4C34-8C42-2A538A01D18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 балл - абсолютно не важное направление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детских лагерей, чтение лекций, проведение выставок</c:v>
                </c:pt>
                <c:pt idx="1">
                  <c:v>Экологические патрули, акции по сбору мусора, общественный контроль</c:v>
                </c:pt>
                <c:pt idx="2">
                  <c:v>Благотворительность – безвозмездная передача денежных средств, одежды, продуктов нуждающимся</c:v>
                </c:pt>
                <c:pt idx="3">
                  <c:v>Оказание квалифицированной помощи в медучреждениях, госпиталях</c:v>
                </c:pt>
                <c:pt idx="4">
                  <c:v>Помощь людям, детям-сиротам, семьям, оказавшимся в трудной жизненной ситуации, тяжелобольным</c:v>
                </c:pt>
                <c:pt idx="5">
                  <c:v>Поиск пропавших людей, помощь в чрезвычайных ситуациях</c:v>
                </c:pt>
              </c:strCache>
            </c:strRef>
          </c:cat>
          <c:val>
            <c:numRef>
              <c:f>Лист1!$F$2:$F$7</c:f>
              <c:numCache>
                <c:formatCode>0</c:formatCode>
                <c:ptCount val="6"/>
                <c:pt idx="0">
                  <c:v>3.4036982450022371</c:v>
                </c:pt>
                <c:pt idx="1">
                  <c:v>3.1013587485232952</c:v>
                </c:pt>
                <c:pt idx="2">
                  <c:v>1.8347972466267237</c:v>
                </c:pt>
                <c:pt idx="3">
                  <c:v>2.4110043607450926</c:v>
                </c:pt>
                <c:pt idx="4">
                  <c:v>0.80734230137813001</c:v>
                </c:pt>
                <c:pt idx="5">
                  <c:v>0.71718798359277169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1D-4C34-8C42-2A538A01D18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Организация детских лагерей, чтение лекций, проведение выставок</c:v>
                </c:pt>
                <c:pt idx="1">
                  <c:v>Экологические патрули, акции по сбору мусора, общественный контроль</c:v>
                </c:pt>
                <c:pt idx="2">
                  <c:v>Благотворительность – безвозмездная передача денежных средств, одежды, продуктов нуждающимся</c:v>
                </c:pt>
                <c:pt idx="3">
                  <c:v>Оказание квалифицированной помощи в медучреждениях, госпиталях</c:v>
                </c:pt>
                <c:pt idx="4">
                  <c:v>Помощь людям, детям-сиротам, семьям, оказавшимся в трудной жизненной ситуации, тяжелобольным</c:v>
                </c:pt>
                <c:pt idx="5">
                  <c:v>Поиск пропавших людей, помощь в чрезвычайных ситуациях</c:v>
                </c:pt>
              </c:strCache>
            </c:strRef>
          </c:cat>
          <c:val>
            <c:numRef>
              <c:f>Лист1!$G$2:$G$7</c:f>
              <c:numCache>
                <c:formatCode>0</c:formatCode>
                <c:ptCount val="6"/>
                <c:pt idx="0">
                  <c:v>0.98048559500440358</c:v>
                </c:pt>
                <c:pt idx="1">
                  <c:v>1.28085241295059</c:v>
                </c:pt>
                <c:pt idx="2">
                  <c:v>0.99610572434676858</c:v>
                </c:pt>
                <c:pt idx="3">
                  <c:v>1.2711854497684121</c:v>
                </c:pt>
                <c:pt idx="4">
                  <c:v>0.85927438486713559</c:v>
                </c:pt>
                <c:pt idx="5">
                  <c:v>0.79530569946906704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01D-4C34-8C42-2A538A01D188}"/>
            </c:ext>
          </c:extLst>
        </c:ser>
        <c:dLbls>
          <c:showVal val="1"/>
        </c:dLbls>
        <c:overlap val="100"/>
        <c:axId val="150683648"/>
        <c:axId val="150685184"/>
      </c:barChart>
      <c:catAx>
        <c:axId val="15068364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ru-RU"/>
          </a:p>
        </c:txPr>
        <c:crossAx val="150685184"/>
        <c:crosses val="autoZero"/>
        <c:auto val="1"/>
        <c:lblAlgn val="ctr"/>
        <c:lblOffset val="100"/>
      </c:catAx>
      <c:valAx>
        <c:axId val="150685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tickLblPos val="none"/>
        <c:crossAx val="15068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666662109945123E-2"/>
          <c:y val="0.83205827366159646"/>
          <c:w val="0.94027778430907871"/>
          <c:h val="0.15995960265254541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3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9953680013814583"/>
          <c:y val="2.2140011503940842E-2"/>
          <c:w val="0.47018312880761931"/>
          <c:h val="0.7363605487054054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5 баллов - очень важное направление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Участие в работе народных дружин, постов</c:v>
                </c:pt>
                <c:pt idx="1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2">
                  <c:v>Организация мероприятий, работа волонтерами на выставках, фестивалях</c:v>
                </c:pt>
                <c:pt idx="3">
                  <c:v>Привлечение людей старшего поколения к добровольческой работе с целью их психологической поддержки</c:v>
                </c:pt>
                <c:pt idx="4">
                  <c:v>Организация и сопровождение соревнований, подготовка спортивных площадок</c:v>
                </c:pt>
                <c:pt idx="5">
                  <c:v>Проведение парадов, учений, патриотических акций, поиск захоронений солдат</c:v>
                </c:pt>
                <c:pt idx="6">
                  <c:v>Охрана и восстановление памятников культуры, археологии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28.811077010776497</c:v>
                </c:pt>
                <c:pt idx="1">
                  <c:v>29.918638368733486</c:v>
                </c:pt>
                <c:pt idx="2">
                  <c:v>31.367095448857917</c:v>
                </c:pt>
                <c:pt idx="3">
                  <c:v>43.405070177697404</c:v>
                </c:pt>
                <c:pt idx="4">
                  <c:v>44.449867338233986</c:v>
                </c:pt>
                <c:pt idx="5">
                  <c:v>47.576226561943415</c:v>
                </c:pt>
                <c:pt idx="6">
                  <c:v>48.837805484008214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D8-417F-9B1B-D8EACA6DE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балла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Участие в работе народных дружин, постов</c:v>
                </c:pt>
                <c:pt idx="1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2">
                  <c:v>Организация мероприятий, работа волонтерами на выставках, фестивалях</c:v>
                </c:pt>
                <c:pt idx="3">
                  <c:v>Привлечение людей старшего поколения к добровольческой работе с целью их психологической поддержки</c:v>
                </c:pt>
                <c:pt idx="4">
                  <c:v>Организация и сопровождение соревнований, подготовка спортивных площадок</c:v>
                </c:pt>
                <c:pt idx="5">
                  <c:v>Проведение парадов, учений, патриотических акций, поиск захоронений солдат</c:v>
                </c:pt>
                <c:pt idx="6">
                  <c:v>Охрана и восстановление памятников культуры, археологии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25.353549356151738</c:v>
                </c:pt>
                <c:pt idx="1">
                  <c:v>26.910187823852397</c:v>
                </c:pt>
                <c:pt idx="2">
                  <c:v>27.242881979532676</c:v>
                </c:pt>
                <c:pt idx="3">
                  <c:v>29.08436345760693</c:v>
                </c:pt>
                <c:pt idx="4">
                  <c:v>25.030935811820957</c:v>
                </c:pt>
                <c:pt idx="5">
                  <c:v>21.019339272786713</c:v>
                </c:pt>
                <c:pt idx="6">
                  <c:v>25.021593642559779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D8-417F-9B1B-D8EACA6DE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балла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Участие в работе народных дружин, постов</c:v>
                </c:pt>
                <c:pt idx="1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2">
                  <c:v>Организация мероприятий, работа волонтерами на выставках, фестивалях</c:v>
                </c:pt>
                <c:pt idx="3">
                  <c:v>Привлечение людей старшего поколения к добровольческой работе с целью их психологической поддержки</c:v>
                </c:pt>
                <c:pt idx="4">
                  <c:v>Организация и сопровождение соревнований, подготовка спортивных площадок</c:v>
                </c:pt>
                <c:pt idx="5">
                  <c:v>Проведение парадов, учений, патриотических акций, поиск захоронений солдат</c:v>
                </c:pt>
                <c:pt idx="6">
                  <c:v>Охрана и восстановление памятников культуры, археологии</c:v>
                </c:pt>
              </c:strCache>
            </c:strRef>
          </c:cat>
          <c:val>
            <c:numRef>
              <c:f>Лист1!$D$2:$D$8</c:f>
              <c:numCache>
                <c:formatCode>0</c:formatCode>
                <c:ptCount val="7"/>
                <c:pt idx="0">
                  <c:v>23.361272638749949</c:v>
                </c:pt>
                <c:pt idx="1">
                  <c:v>21.265660229806532</c:v>
                </c:pt>
                <c:pt idx="2">
                  <c:v>23.855364877017703</c:v>
                </c:pt>
                <c:pt idx="3">
                  <c:v>16.63585751042973</c:v>
                </c:pt>
                <c:pt idx="4">
                  <c:v>17.842931544314126</c:v>
                </c:pt>
                <c:pt idx="5">
                  <c:v>17.425464094455887</c:v>
                </c:pt>
                <c:pt idx="6">
                  <c:v>15.676538845279985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D8-417F-9B1B-D8EACA6DE9B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 балла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Участие в работе народных дружин, постов</c:v>
                </c:pt>
                <c:pt idx="1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2">
                  <c:v>Организация мероприятий, работа волонтерами на выставках, фестивалях</c:v>
                </c:pt>
                <c:pt idx="3">
                  <c:v>Привлечение людей старшего поколения к добровольческой работе с целью их психологической поддержки</c:v>
                </c:pt>
                <c:pt idx="4">
                  <c:v>Организация и сопровождение соревнований, подготовка спортивных площадок</c:v>
                </c:pt>
                <c:pt idx="5">
                  <c:v>Проведение парадов, учений, патриотических акций, поиск захоронений солдат</c:v>
                </c:pt>
                <c:pt idx="6">
                  <c:v>Охрана и восстановление памятников культуры, археологии</c:v>
                </c:pt>
              </c:strCache>
            </c:strRef>
          </c:cat>
          <c:val>
            <c:numRef>
              <c:f>Лист1!$E$2:$E$8</c:f>
              <c:numCache>
                <c:formatCode>0</c:formatCode>
                <c:ptCount val="7"/>
                <c:pt idx="0">
                  <c:v>9.4051703193931342</c:v>
                </c:pt>
                <c:pt idx="1">
                  <c:v>7.0354507172146894</c:v>
                </c:pt>
                <c:pt idx="2">
                  <c:v>8.5763278508188154</c:v>
                </c:pt>
                <c:pt idx="3">
                  <c:v>3.3053878626294573</c:v>
                </c:pt>
                <c:pt idx="4">
                  <c:v>5.517848722873878</c:v>
                </c:pt>
                <c:pt idx="5">
                  <c:v>6.3221725055913476</c:v>
                </c:pt>
                <c:pt idx="6">
                  <c:v>5.517001140811681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D8-417F-9B1B-D8EACA6DE9B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 балл - абсолютно не важное направление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Участие в работе народных дружин, постов</c:v>
                </c:pt>
                <c:pt idx="1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2">
                  <c:v>Организация мероприятий, работа волонтерами на выставках, фестивалях</c:v>
                </c:pt>
                <c:pt idx="3">
                  <c:v>Привлечение людей старшего поколения к добровольческой работе с целью их психологической поддержки</c:v>
                </c:pt>
                <c:pt idx="4">
                  <c:v>Организация и сопровождение соревнований, подготовка спортивных площадок</c:v>
                </c:pt>
                <c:pt idx="5">
                  <c:v>Проведение парадов, учений, патриотических акций, поиск захоронений солдат</c:v>
                </c:pt>
                <c:pt idx="6">
                  <c:v>Охрана и восстановление памятников культуры, археологии</c:v>
                </c:pt>
              </c:strCache>
            </c:strRef>
          </c:cat>
          <c:val>
            <c:numRef>
              <c:f>Лист1!$F$2:$F$8</c:f>
              <c:numCache>
                <c:formatCode>0</c:formatCode>
                <c:ptCount val="7"/>
                <c:pt idx="0">
                  <c:v>10.205073420878431</c:v>
                </c:pt>
                <c:pt idx="1">
                  <c:v>7.9344811170854053</c:v>
                </c:pt>
                <c:pt idx="2">
                  <c:v>7.3385209794643407</c:v>
                </c:pt>
                <c:pt idx="3">
                  <c:v>4.4367189965677714</c:v>
                </c:pt>
                <c:pt idx="4">
                  <c:v>6.1714136699095157</c:v>
                </c:pt>
                <c:pt idx="5">
                  <c:v>5.9244021540096083</c:v>
                </c:pt>
                <c:pt idx="6">
                  <c:v>3.9945946679303455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D8-417F-9B1B-D8EACA6DE9B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Участие в работе народных дружин, постов</c:v>
                </c:pt>
                <c:pt idx="1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2">
                  <c:v>Организация мероприятий, работа волонтерами на выставках, фестивалях</c:v>
                </c:pt>
                <c:pt idx="3">
                  <c:v>Привлечение людей старшего поколения к добровольческой работе с целью их психологической поддержки</c:v>
                </c:pt>
                <c:pt idx="4">
                  <c:v>Организация и сопровождение соревнований, подготовка спортивных площадок</c:v>
                </c:pt>
                <c:pt idx="5">
                  <c:v>Проведение парадов, учений, патриотических акций, поиск захоронений солдат</c:v>
                </c:pt>
                <c:pt idx="6">
                  <c:v>Охрана и восстановление памятников культуры, археологии</c:v>
                </c:pt>
              </c:strCache>
            </c:strRef>
          </c:cat>
          <c:val>
            <c:numRef>
              <c:f>Лист1!$G$2:$G$8</c:f>
              <c:numCache>
                <c:formatCode>0</c:formatCode>
                <c:ptCount val="7"/>
                <c:pt idx="0">
                  <c:v>2.8638572540501053</c:v>
                </c:pt>
                <c:pt idx="1">
                  <c:v>6.9355817433073899</c:v>
                </c:pt>
                <c:pt idx="2">
                  <c:v>1.61980886430848</c:v>
                </c:pt>
                <c:pt idx="3">
                  <c:v>3.1326019950685327</c:v>
                </c:pt>
                <c:pt idx="4">
                  <c:v>0.98700291284737551</c:v>
                </c:pt>
                <c:pt idx="5">
                  <c:v>1.7323954112127582</c:v>
                </c:pt>
                <c:pt idx="6">
                  <c:v>0.95246621940982312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7D8-417F-9B1B-D8EACA6DE9B8}"/>
            </c:ext>
          </c:extLst>
        </c:ser>
        <c:dLbls>
          <c:showVal val="1"/>
        </c:dLbls>
        <c:overlap val="100"/>
        <c:axId val="150971136"/>
        <c:axId val="150972672"/>
      </c:barChart>
      <c:catAx>
        <c:axId val="15097113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ru-RU"/>
          </a:p>
        </c:txPr>
        <c:crossAx val="150972672"/>
        <c:crosses val="autoZero"/>
        <c:auto val="1"/>
        <c:lblAlgn val="ctr"/>
        <c:lblOffset val="100"/>
      </c:catAx>
      <c:valAx>
        <c:axId val="1509726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tickLblPos val="none"/>
        <c:crossAx val="15097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33326953923376E-2"/>
          <c:y val="0.82639198510010714"/>
          <c:w val="0.92222223072810261"/>
          <c:h val="0.15995960265254541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5043407953803215"/>
          <c:y val="9.1436540952014561E-2"/>
          <c:w val="0.32987900477350762"/>
          <c:h val="0.863108549260472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5BE-42D3-8E42-83B398E76DF1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BE-42D3-8E42-83B398E76DF1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BE-42D3-8E42-83B398E76DF1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BE-42D3-8E42-83B398E76DF1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5BE-42D3-8E42-83B398E76DF1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BE-42D3-8E42-83B398E76DF1}"/>
              </c:ext>
            </c:extLst>
          </c:dPt>
          <c:dLbls>
            <c:dLbl>
              <c:idx val="0"/>
              <c:layout>
                <c:manualLayout>
                  <c:x val="7.4728419928599868E-2"/>
                  <c:y val="-6.493787550367732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Определенно, не </a:t>
                    </a:r>
                    <a:r>
                      <a:rPr lang="ru-RU" dirty="0" smtClean="0"/>
                      <a:t>способствует</a:t>
                    </a:r>
                  </a:p>
                  <a:p>
                    <a:r>
                      <a:rPr lang="ru-RU" b="1" dirty="0" smtClean="0"/>
                      <a:t>3%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7.4933233260722404E-2"/>
                  <c:y val="2.17607494100148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 </a:t>
                    </a:r>
                    <a:r>
                      <a:rPr lang="ru-RU" dirty="0"/>
                      <a:t>большей части, </a:t>
                    </a:r>
                    <a:endParaRPr lang="ru-RU" dirty="0" smtClean="0"/>
                  </a:p>
                  <a:p>
                    <a:r>
                      <a:rPr lang="ru-RU" dirty="0" smtClean="0"/>
                      <a:t>не способствует</a:t>
                    </a:r>
                  </a:p>
                  <a:p>
                    <a:r>
                      <a:rPr lang="ru-RU" b="1" dirty="0" smtClean="0"/>
                      <a:t>3%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5.1556395329118182E-2"/>
                  <c:y val="9.99073084881150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Иногда </a:t>
                    </a:r>
                    <a:r>
                      <a:rPr lang="ru-RU" dirty="0" smtClean="0"/>
                      <a:t>- </a:t>
                    </a:r>
                    <a:r>
                      <a:rPr lang="ru-RU" dirty="0"/>
                      <a:t>способствует, иногда </a:t>
                    </a:r>
                    <a:r>
                      <a:rPr lang="ru-RU" dirty="0" smtClean="0"/>
                      <a:t>- </a:t>
                    </a:r>
                    <a:r>
                      <a:rPr lang="ru-RU" dirty="0"/>
                      <a:t>нет, трудно </a:t>
                    </a:r>
                    <a:r>
                      <a:rPr lang="ru-RU" dirty="0" smtClean="0"/>
                      <a:t>сказать</a:t>
                    </a:r>
                  </a:p>
                  <a:p>
                    <a:r>
                      <a:rPr lang="ru-RU" b="1" dirty="0" smtClean="0"/>
                      <a:t>7%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1.3097221781547763E-2"/>
                  <c:y val="0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По </a:t>
                    </a:r>
                    <a:r>
                      <a:rPr lang="ru-RU" dirty="0"/>
                      <a:t>большей части, </a:t>
                    </a:r>
                    <a:r>
                      <a:rPr lang="ru-RU" dirty="0" smtClean="0"/>
                      <a:t>способствует</a:t>
                    </a:r>
                  </a:p>
                  <a:p>
                    <a:r>
                      <a:rPr lang="ru-RU" b="1" dirty="0" smtClean="0"/>
                      <a:t>21%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-1.7131234799010509E-2"/>
                  <c:y val="-5.0770516991477783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Определенно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способствует</a:t>
                    </a:r>
                  </a:p>
                  <a:p>
                    <a:r>
                      <a:rPr lang="ru-RU" b="1" dirty="0" smtClean="0"/>
                      <a:t>65%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>
                <c:manualLayout>
                  <c:x val="-4.3746464727139896E-2"/>
                  <c:y val="-9.74477486668796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Респондент </a:t>
                    </a:r>
                    <a:r>
                      <a:rPr lang="ru-RU" dirty="0"/>
                      <a:t>не </a:t>
                    </a:r>
                    <a:endParaRPr lang="ru-RU" dirty="0" smtClean="0"/>
                  </a:p>
                  <a:p>
                    <a:r>
                      <a:rPr lang="ru-RU" dirty="0" smtClean="0"/>
                      <a:t>понял вопроса</a:t>
                    </a:r>
                  </a:p>
                  <a:p>
                    <a:r>
                      <a:rPr lang="ru-RU" b="1" dirty="0" smtClean="0"/>
                      <a:t>1%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Определенно, не способствует</c:v>
                </c:pt>
                <c:pt idx="1">
                  <c:v>По большей части, не способствует</c:v>
                </c:pt>
                <c:pt idx="2">
                  <c:v>Иногда – способствует, иногда – нет, трудно сказать</c:v>
                </c:pt>
                <c:pt idx="3">
                  <c:v>По большей части, способствует</c:v>
                </c:pt>
                <c:pt idx="4">
                  <c:v>Определенно, способствует</c:v>
                </c:pt>
                <c:pt idx="5">
                  <c:v>Респондент не понял вопроса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3.3</c:v>
                </c:pt>
                <c:pt idx="1">
                  <c:v>2.5</c:v>
                </c:pt>
                <c:pt idx="2">
                  <c:v>7.4</c:v>
                </c:pt>
                <c:pt idx="3">
                  <c:v>20.6</c:v>
                </c:pt>
                <c:pt idx="4">
                  <c:v>65</c:v>
                </c:pt>
                <c:pt idx="5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5BE-42D3-8E42-83B398E76DF1}"/>
            </c:ext>
          </c:extLst>
        </c:ser>
        <c:dLbls>
          <c:showVal val="1"/>
        </c:dLbls>
        <c:firstSliceAng val="54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224653992351935"/>
          <c:y val="9.3515460650867785E-2"/>
          <c:w val="0.3470280381316303"/>
          <c:h val="0.867461424157531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04A-4792-8D67-0215A6959913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4A-4792-8D67-0215A6959913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04A-4792-8D67-0215A6959913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4A-4792-8D67-0215A6959913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04A-4792-8D67-0215A6959913}"/>
              </c:ext>
            </c:extLst>
          </c:dPt>
          <c:dLbls>
            <c:dLbl>
              <c:idx val="0"/>
              <c:layout>
                <c:manualLayout>
                  <c:x val="-0.20701356573072754"/>
                  <c:y val="-8.35993900618519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Добровольчество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добровольцы</a:t>
                    </a:r>
                  </a:p>
                  <a:p>
                    <a:r>
                      <a:rPr lang="ru-RU" b="1" dirty="0" smtClean="0"/>
                      <a:t>46%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-3.9280498582791611E-2"/>
                  <c:y val="6.6735721304480633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Волонтёрство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волонтёры</a:t>
                    </a:r>
                  </a:p>
                  <a:p>
                    <a:r>
                      <a:rPr lang="ru-RU" b="1" dirty="0" smtClean="0"/>
                      <a:t>42%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-1.6001327113442463E-2"/>
                  <c:y val="-5.0405182916330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Подходит</a:t>
                    </a:r>
                    <a:r>
                      <a:rPr lang="ru-RU" baseline="0" dirty="0" smtClean="0"/>
                      <a:t> и т</a:t>
                    </a:r>
                    <a:r>
                      <a:rPr lang="ru-RU" dirty="0" smtClean="0"/>
                      <a:t>о</a:t>
                    </a:r>
                    <a:r>
                      <a:rPr lang="ru-RU" dirty="0"/>
                      <a:t>, </a:t>
                    </a:r>
                    <a:endParaRPr lang="ru-RU" dirty="0" smtClean="0"/>
                  </a:p>
                  <a:p>
                    <a:r>
                      <a:rPr lang="ru-RU" dirty="0" smtClean="0"/>
                      <a:t>и другое</a:t>
                    </a:r>
                  </a:p>
                  <a:p>
                    <a:r>
                      <a:rPr lang="ru-RU" b="1" dirty="0" smtClean="0"/>
                      <a:t>10%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-6.5586861576919734E-3"/>
                  <c:y val="-4.021450787989297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походит ни то, </a:t>
                    </a:r>
                  </a:p>
                  <a:p>
                    <a:r>
                      <a:rPr lang="ru-RU" dirty="0" smtClean="0"/>
                      <a:t>ни другое</a:t>
                    </a:r>
                  </a:p>
                  <a:p>
                    <a:r>
                      <a:rPr lang="ru-RU" b="1" dirty="0" smtClean="0"/>
                      <a:t>1%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-6.7326981875177128E-3"/>
                  <c:y val="0.11047007104887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Другое</a:t>
                    </a:r>
                  </a:p>
                  <a:p>
                    <a:r>
                      <a:rPr lang="ru-RU" b="1" dirty="0" smtClean="0"/>
                      <a:t>1%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Добровольчество, добровольцы</c:v>
                </c:pt>
                <c:pt idx="1">
                  <c:v>Волонтёрство, волонтёры</c:v>
                </c:pt>
                <c:pt idx="2">
                  <c:v>И то, и другое подходит</c:v>
                </c:pt>
                <c:pt idx="3">
                  <c:v>И то, и другое не подходит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46</c:v>
                </c:pt>
                <c:pt idx="1">
                  <c:v>42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4A-4792-8D67-0215A6959913}"/>
            </c:ext>
          </c:extLst>
        </c:ser>
        <c:dLbls>
          <c:showVal val="1"/>
        </c:dLbls>
        <c:firstSliceAng val="98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8571451083506318E-2"/>
          <c:y val="4.9112091937560977E-2"/>
          <c:w val="0.40945811177696906"/>
          <c:h val="0.894566266280935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F56-4E09-82C2-C74137331641}"/>
              </c:ext>
            </c:extLst>
          </c:dPt>
          <c:dPt>
            <c:idx val="4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F56-4E09-82C2-C74137331641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Определенно, будет способствовать</c:v>
                </c:pt>
                <c:pt idx="1">
                  <c:v>По большей части, будет способствовать</c:v>
                </c:pt>
                <c:pt idx="2">
                  <c:v>В чем-то будет, в чем-то не будет, трудно сказать</c:v>
                </c:pt>
                <c:pt idx="3">
                  <c:v>По большей части, не будет способствовать</c:v>
                </c:pt>
                <c:pt idx="4">
                  <c:v>Определенно, не будет способствовать</c:v>
                </c:pt>
                <c:pt idx="5">
                  <c:v>Затруднились ответить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30</c:v>
                </c:pt>
                <c:pt idx="1">
                  <c:v>24</c:v>
                </c:pt>
                <c:pt idx="2">
                  <c:v>21</c:v>
                </c:pt>
                <c:pt idx="3">
                  <c:v>8</c:v>
                </c:pt>
                <c:pt idx="4">
                  <c:v>13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F56-4E09-82C2-C74137331641}"/>
            </c:ext>
          </c:extLst>
        </c:ser>
        <c:dLbls/>
        <c:firstSliceAng val="192"/>
      </c:pieChart>
    </c:plotArea>
    <c:legend>
      <c:legendPos val="r"/>
      <c:layout>
        <c:manualLayout>
          <c:xMode val="edge"/>
          <c:yMode val="edge"/>
          <c:x val="0.48734224661530912"/>
          <c:y val="0.11487162918820559"/>
          <c:w val="0.50389076239402464"/>
          <c:h val="0.70143662573865317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8571451083506318E-2"/>
          <c:y val="4.9112091937561018E-2"/>
          <c:w val="0.40945811177696917"/>
          <c:h val="0.8945662662809352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Будет способствовать</c:v>
                </c:pt>
                <c:pt idx="1">
                  <c:v>В чем-то будет, в чем-то не будет, трудно сказать</c:v>
                </c:pt>
                <c:pt idx="2">
                  <c:v>Не будет способствовать</c:v>
                </c:pt>
                <c:pt idx="3">
                  <c:v>Затруднились ответить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54</c:v>
                </c:pt>
                <c:pt idx="1">
                  <c:v>21</c:v>
                </c:pt>
                <c:pt idx="2">
                  <c:v>21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F56-4E09-82C2-C74137331641}"/>
            </c:ext>
          </c:extLst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48734224661530912"/>
          <c:y val="0.11487162918820559"/>
          <c:w val="0.50389076239402464"/>
          <c:h val="0.70143662573865295"/>
        </c:manualLayout>
      </c:layout>
      <c:txPr>
        <a:bodyPr rot="0" vert="horz"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4026465028355386E-2"/>
          <c:y val="2.3116400750281367E-2"/>
          <c:w val="0.50124056045717369"/>
          <c:h val="0.957544169434748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4FA-4FA3-A2B0-57568E8E1DB0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FA-4FA3-A2B0-57568E8E1DB0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4FA-4FA3-A2B0-57568E8E1D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знаю о таких акциях</c:v>
                </c:pt>
                <c:pt idx="1">
                  <c:v>Что-то слышал, но точно не могу сказать</c:v>
                </c:pt>
                <c:pt idx="2">
                  <c:v>Нет, не слышал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36.700000000000003</c:v>
                </c:pt>
                <c:pt idx="1">
                  <c:v>30.8</c:v>
                </c:pt>
                <c:pt idx="2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FA-4FA3-A2B0-57568E8E1DB0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93687630673484"/>
          <c:y val="0.23723187390139666"/>
          <c:w val="0.42835457954243367"/>
          <c:h val="0.58747267303938533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059953514878226"/>
          <c:y val="3.0391566068480008E-2"/>
          <c:w val="0.44956020892823612"/>
          <c:h val="0.9392168678630394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Затрудняюсь ответить</c:v>
                </c:pt>
                <c:pt idx="1">
                  <c:v>Другое</c:v>
                </c:pt>
                <c:pt idx="2">
                  <c:v>Узнал в православном храме</c:v>
                </c:pt>
                <c:pt idx="3">
                  <c:v>Сам участвовал в мероприятии в качестве организатора</c:v>
                </c:pt>
                <c:pt idx="4">
                  <c:v>Узнал от организаторов, участников акции</c:v>
                </c:pt>
                <c:pt idx="5">
                  <c:v>Узнал из наружной рекламы (плакаты, биллборды, перетяги)</c:v>
                </c:pt>
                <c:pt idx="6">
                  <c:v>Узнал (увидели, услышали) лично по факту</c:v>
                </c:pt>
                <c:pt idx="7">
                  <c:v>Узнал на работе, по месту учебы</c:v>
                </c:pt>
                <c:pt idx="8">
                  <c:v>Узнал от близких, друзей, знакомых</c:v>
                </c:pt>
                <c:pt idx="9">
                  <c:v>Узнал из Интернета (социальные сети, реклама)</c:v>
                </c:pt>
                <c:pt idx="10">
                  <c:v>Узнал из СМИ (телевидение, радио, газеты, журналы)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1.2</c:v>
                </c:pt>
                <c:pt idx="1">
                  <c:v>1</c:v>
                </c:pt>
                <c:pt idx="2">
                  <c:v>0.9</c:v>
                </c:pt>
                <c:pt idx="3">
                  <c:v>1.6</c:v>
                </c:pt>
                <c:pt idx="4">
                  <c:v>5</c:v>
                </c:pt>
                <c:pt idx="5">
                  <c:v>6.6</c:v>
                </c:pt>
                <c:pt idx="6">
                  <c:v>9.1</c:v>
                </c:pt>
                <c:pt idx="7">
                  <c:v>9.5</c:v>
                </c:pt>
                <c:pt idx="8">
                  <c:v>21.7</c:v>
                </c:pt>
                <c:pt idx="9">
                  <c:v>29.2</c:v>
                </c:pt>
                <c:pt idx="10">
                  <c:v>48.1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FC-4159-8B41-EE660CE1D29F}"/>
            </c:ext>
          </c:extLst>
        </c:ser>
        <c:dLbls>
          <c:showVal val="1"/>
        </c:dLbls>
        <c:gapWidth val="182"/>
        <c:axId val="156028288"/>
        <c:axId val="156832896"/>
      </c:barChart>
      <c:catAx>
        <c:axId val="15602828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6832896"/>
        <c:crosses val="autoZero"/>
        <c:auto val="1"/>
        <c:lblAlgn val="ctr"/>
        <c:lblOffset val="100"/>
      </c:catAx>
      <c:valAx>
        <c:axId val="156832896"/>
        <c:scaling>
          <c:orientation val="minMax"/>
          <c:max val="50"/>
        </c:scaling>
        <c:delete val="1"/>
        <c:axPos val="b"/>
        <c:numFmt formatCode="0" sourceLinked="1"/>
        <c:tickLblPos val="none"/>
        <c:crossAx val="1560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5648851706036886"/>
          <c:y val="2.2289920787413649E-2"/>
          <c:w val="0.49417016622922305"/>
          <c:h val="0.6297661633458997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Стало существенно больше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людей, и групп, союзов, организаций, чья деятельность направлена на помощь нуждающимся</c:v>
                </c:pt>
                <c:pt idx="1">
                  <c:v>количество различных акций, мероприятий, в которых участвуют добровольцы и волонтеры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5.0999999999999996</c:v>
                </c:pt>
                <c:pt idx="1">
                  <c:v>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82-4939-B299-4F7934CAAB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 больше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людей, и групп, союзов, организаций, чья деятельность направлена на помощь нуждающимся</c:v>
                </c:pt>
                <c:pt idx="1">
                  <c:v>количество различных акций, мероприятий, в которых участвуют добровольцы и волонтеры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44.3</c:v>
                </c:pt>
                <c:pt idx="1">
                  <c:v>43.2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82-4939-B299-4F7934CAAB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Практически не изменилось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людей, и групп, союзов, организаций, чья деятельность направлена на помощь нуждающимся</c:v>
                </c:pt>
                <c:pt idx="1">
                  <c:v>количество различных акций, мероприятий, в которых участвуют добровольцы и волонтеры</c:v>
                </c:pt>
              </c:strCache>
            </c:strRef>
          </c:cat>
          <c:val>
            <c:numRef>
              <c:f>Лист1!$D$2:$D$3</c:f>
              <c:numCache>
                <c:formatCode>0</c:formatCode>
                <c:ptCount val="2"/>
                <c:pt idx="0">
                  <c:v>22.8</c:v>
                </c:pt>
                <c:pt idx="1">
                  <c:v>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82-4939-B299-4F7934CAAB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Стало меньше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людей, и групп, союзов, организаций, чья деятельность направлена на помощь нуждающимся</c:v>
                </c:pt>
                <c:pt idx="1">
                  <c:v>количество различных акций, мероприятий, в которых участвуют добровольцы и волонтеры</c:v>
                </c:pt>
              </c:strCache>
            </c:strRef>
          </c:cat>
          <c:val>
            <c:numRef>
              <c:f>Лист1!$E$2:$E$3</c:f>
              <c:numCache>
                <c:formatCode>0</c:formatCode>
                <c:ptCount val="2"/>
                <c:pt idx="0">
                  <c:v>4.8</c:v>
                </c:pt>
                <c:pt idx="1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82-4939-B299-4F7934CAAB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Стало существенно меньше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людей, и групп, союзов, организаций, чья деятельность направлена на помощь нуждающимся</c:v>
                </c:pt>
                <c:pt idx="1">
                  <c:v>количество различных акций, мероприятий, в которых участвуют добровольцы и волонтеры</c:v>
                </c:pt>
              </c:strCache>
            </c:strRef>
          </c:cat>
          <c:val>
            <c:numRef>
              <c:f>Лист1!$F$2:$F$3</c:f>
              <c:numCache>
                <c:formatCode>0</c:formatCode>
                <c:ptCount val="2"/>
                <c:pt idx="1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82-4939-B299-4F7934CAABC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Респондент не понял вопроса/ затруднился ответить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людей, и групп, союзов, организаций, чья деятельность направлена на помощь нуждающимся</c:v>
                </c:pt>
                <c:pt idx="1">
                  <c:v>количество различных акций, мероприятий, в которых участвуют добровольцы и волонтеры</c:v>
                </c:pt>
              </c:strCache>
            </c:strRef>
          </c:cat>
          <c:val>
            <c:numRef>
              <c:f>Лист1!$G$2:$G$3</c:f>
              <c:numCache>
                <c:formatCode>0</c:formatCode>
                <c:ptCount val="2"/>
                <c:pt idx="0">
                  <c:v>22.6</c:v>
                </c:pt>
                <c:pt idx="1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82-4939-B299-4F7934CAABC5}"/>
            </c:ext>
          </c:extLst>
        </c:ser>
        <c:dLbls>
          <c:showVal val="1"/>
        </c:dLbls>
        <c:overlap val="100"/>
        <c:axId val="156978176"/>
        <c:axId val="157000448"/>
      </c:barChart>
      <c:catAx>
        <c:axId val="15697817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300"/>
            </a:pPr>
            <a:endParaRPr lang="ru-RU"/>
          </a:p>
        </c:txPr>
        <c:crossAx val="157000448"/>
        <c:crosses val="autoZero"/>
        <c:auto val="1"/>
        <c:lblAlgn val="ctr"/>
        <c:lblOffset val="100"/>
      </c:catAx>
      <c:valAx>
        <c:axId val="1570004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ru-RU"/>
          </a:p>
        </c:txPr>
        <c:crossAx val="15697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388888888888878E-2"/>
          <c:y val="0.74716854825999568"/>
          <c:w val="0.93644105424322055"/>
          <c:h val="0.20330154992575081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300"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</c:title>
    <c:plotArea>
      <c:layout>
        <c:manualLayout>
          <c:layoutTarget val="inner"/>
          <c:xMode val="edge"/>
          <c:yMode val="edge"/>
          <c:x val="4.2595628415300638E-2"/>
          <c:y val="3.8055386920674381E-2"/>
          <c:w val="0.93536885245901746"/>
          <c:h val="0.9066667263757458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0"/>
                  <c:y val="-1.236367346350692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ru-RU"/>
                      <a:t>8-24 лет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81-4176-ACC8-48CF78C2A5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ru-RU"/>
                      <a:t>5-34 лет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81-4176-ACC8-48CF78C2A5F7}"/>
                </c:ext>
              </c:extLst>
            </c:dLbl>
            <c:dLbl>
              <c:idx val="2"/>
              <c:layout>
                <c:manualLayout>
                  <c:x val="-3.4153005464480891E-2"/>
                  <c:y val="4.9828524610719523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3</a:t>
                    </a:r>
                    <a:r>
                      <a:rPr lang="ru-RU"/>
                      <a:t>5-44 лет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81-4176-ACC8-48CF78C2A5F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4</a:t>
                    </a:r>
                    <a:r>
                      <a:rPr lang="ru-RU"/>
                      <a:t>5-54 лет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81-4176-ACC8-48CF78C2A5F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5</a:t>
                    </a:r>
                    <a:r>
                      <a:rPr lang="ru-RU"/>
                      <a:t>5 лет и старше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81-4176-ACC8-48CF78C2A5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Лист1!$E$30:$E$34</c:f>
              <c:numCache>
                <c:formatCode>0.0000</c:formatCode>
                <c:ptCount val="5"/>
                <c:pt idx="0">
                  <c:v>-0.35126156660038749</c:v>
                </c:pt>
                <c:pt idx="1">
                  <c:v>-0.33416333298265966</c:v>
                </c:pt>
                <c:pt idx="2">
                  <c:v>-4.2208620255372822E-2</c:v>
                </c:pt>
                <c:pt idx="3">
                  <c:v>0.14285227019252891</c:v>
                </c:pt>
                <c:pt idx="4">
                  <c:v>0.37472216911071293</c:v>
                </c:pt>
              </c:numCache>
            </c:numRef>
          </c:xVal>
          <c:yVal>
            <c:numRef>
              <c:f>Лист1!$F$30:$F$34</c:f>
              <c:numCache>
                <c:formatCode>0.0000</c:formatCode>
                <c:ptCount val="5"/>
                <c:pt idx="0">
                  <c:v>2.4049061656444767E-2</c:v>
                </c:pt>
                <c:pt idx="1">
                  <c:v>-2.4395661343502521E-2</c:v>
                </c:pt>
                <c:pt idx="2">
                  <c:v>-4.6820988381151854E-2</c:v>
                </c:pt>
                <c:pt idx="3">
                  <c:v>0.15179525561969201</c:v>
                </c:pt>
                <c:pt idx="4">
                  <c:v>-4.9426449038381996E-2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5-8481-4176-ACC8-48CF78C2A5F7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FF"/>
              </a:solidFill>
              <a:ln>
                <a:solidFill>
                  <a:srgbClr val="0000CC"/>
                </a:solidFill>
                <a:prstDash val="solid"/>
              </a:ln>
            </c:spPr>
          </c:marker>
          <c:dPt>
            <c:idx val="6"/>
            <c:marker>
              <c:symbol val="none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6-8481-4176-ACC8-48CF78C2A5F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000"/>
                      <a:t>У</a:t>
                    </a:r>
                    <a:r>
                      <a:rPr lang="ru-RU"/>
                      <a:t>знал (увидели, услышали) </a:t>
                    </a:r>
                  </a:p>
                  <a:p>
                    <a:r>
                      <a:rPr lang="ru-RU"/>
                      <a:t>лично по факту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81-4176-ACC8-48CF78C2A5F7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81-4176-ACC8-48CF78C2A5F7}"/>
                </c:ext>
              </c:extLst>
            </c:dLbl>
            <c:dLbl>
              <c:idx val="2"/>
              <c:layout>
                <c:manualLayout>
                  <c:x val="-7.7868852459016535E-2"/>
                  <c:y val="4.9454693854027926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У</a:t>
                    </a:r>
                    <a:r>
                      <a:rPr lang="ru-RU" dirty="0"/>
                      <a:t>знал от близких, </a:t>
                    </a:r>
                  </a:p>
                  <a:p>
                    <a:r>
                      <a:rPr lang="ru-RU" dirty="0"/>
                      <a:t>друзей, знакомых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81-4176-ACC8-48CF78C2A5F7}"/>
                </c:ext>
              </c:extLst>
            </c:dLbl>
            <c:dLbl>
              <c:idx val="3"/>
              <c:layout>
                <c:manualLayout>
                  <c:x val="-6.8306010928961991E-2"/>
                  <c:y val="4.4509224468624903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У</a:t>
                    </a:r>
                    <a:r>
                      <a:rPr lang="ru-RU" dirty="0"/>
                      <a:t>знал из СМИ (телевидение, </a:t>
                    </a:r>
                  </a:p>
                  <a:p>
                    <a:r>
                      <a:rPr lang="ru-RU" dirty="0"/>
                      <a:t>радио, газеты, журналы)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81-4176-ACC8-48CF78C2A5F7}"/>
                </c:ext>
              </c:extLst>
            </c:dLbl>
            <c:dLbl>
              <c:idx val="4"/>
              <c:layout>
                <c:manualLayout>
                  <c:x val="1.3661202185792361E-3"/>
                  <c:y val="-6.0909101883289364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У</a:t>
                    </a:r>
                    <a:r>
                      <a:rPr lang="ru-RU"/>
                      <a:t>знал из наружной рекламы</a:t>
                    </a:r>
                  </a:p>
                  <a:p>
                    <a:r>
                      <a:rPr lang="ru-RU"/>
                      <a:t> (плакаты, биллборды)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81-4176-ACC8-48CF78C2A5F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000"/>
                      <a:t>У</a:t>
                    </a:r>
                    <a:r>
                      <a:rPr lang="ru-RU"/>
                      <a:t>знал из Интернета </a:t>
                    </a:r>
                  </a:p>
                  <a:p>
                    <a:r>
                      <a:rPr lang="ru-RU"/>
                      <a:t>(социальные сети, реклама)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81-4176-ACC8-48CF78C2A5F7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81-4176-ACC8-48CF78C2A5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Лист1!$E$40:$E$46</c:f>
              <c:numCache>
                <c:formatCode>0.0000</c:formatCode>
                <c:ptCount val="7"/>
                <c:pt idx="0">
                  <c:v>5.4764662081449353E-2</c:v>
                </c:pt>
                <c:pt idx="1">
                  <c:v>-6.5699419352946903E-2</c:v>
                </c:pt>
                <c:pt idx="2">
                  <c:v>-3.5466525708444045E-2</c:v>
                </c:pt>
                <c:pt idx="3">
                  <c:v>0.3196498781462479</c:v>
                </c:pt>
                <c:pt idx="4">
                  <c:v>-0.27825001067311672</c:v>
                </c:pt>
                <c:pt idx="5">
                  <c:v>-0.43257029385243551</c:v>
                </c:pt>
                <c:pt idx="6">
                  <c:v>-1.1364700387992217E-2</c:v>
                </c:pt>
              </c:numCache>
            </c:numRef>
          </c:xVal>
          <c:yVal>
            <c:numRef>
              <c:f>Лист1!$F$40:$F$46</c:f>
              <c:numCache>
                <c:formatCode>0.0000</c:formatCode>
                <c:ptCount val="7"/>
                <c:pt idx="0">
                  <c:v>-7.3814606964574744E-2</c:v>
                </c:pt>
                <c:pt idx="1">
                  <c:v>0.21766754501523045</c:v>
                </c:pt>
                <c:pt idx="2">
                  <c:v>-4.5443824752269598E-3</c:v>
                </c:pt>
                <c:pt idx="3">
                  <c:v>-1.9986107217558589E-2</c:v>
                </c:pt>
                <c:pt idx="4">
                  <c:v>1.9392413844739061E-2</c:v>
                </c:pt>
                <c:pt idx="5">
                  <c:v>-4.1182817289985622E-2</c:v>
                </c:pt>
                <c:pt idx="6">
                  <c:v>0.15194705998669486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D-8481-4176-ACC8-48CF78C2A5F7}"/>
            </c:ext>
          </c:extLst>
        </c:ser>
        <c:dLbls/>
        <c:axId val="104813312"/>
        <c:axId val="104814848"/>
      </c:scatterChart>
      <c:valAx>
        <c:axId val="104813312"/>
        <c:scaling>
          <c:orientation val="minMax"/>
        </c:scaling>
        <c:axPos val="b"/>
        <c:numFmt formatCode="General" sourceLinked="0"/>
        <c:majorTickMark val="none"/>
        <c:tickLblPos val="none"/>
        <c:crossAx val="104814848"/>
        <c:crosses val="autoZero"/>
        <c:crossBetween val="midCat"/>
      </c:valAx>
      <c:valAx>
        <c:axId val="104814848"/>
        <c:scaling>
          <c:orientation val="minMax"/>
          <c:max val="0.18000000000000024"/>
        </c:scaling>
        <c:axPos val="l"/>
        <c:numFmt formatCode="General" sourceLinked="0"/>
        <c:majorTickMark val="none"/>
        <c:tickLblPos val="none"/>
        <c:crossAx val="104813312"/>
        <c:crosses val="autoZero"/>
        <c:crossBetween val="midCat"/>
      </c:valAx>
      <c:spPr>
        <a:solidFill>
          <a:srgbClr val="FFFFFF"/>
        </a:solidFill>
        <a:ln>
          <a:solidFill>
            <a:srgbClr val="000000"/>
          </a:solidFill>
          <a:prstDash val="solid"/>
        </a:ln>
      </c:spPr>
    </c:plotArea>
    <c:plotVisOnly val="1"/>
    <c:dispBlanksAs val="gap"/>
  </c:chart>
  <c:txPr>
    <a:bodyPr/>
    <a:lstStyle/>
    <a:p>
      <a:pPr>
        <a:defRPr sz="900">
          <a:latin typeface="Arial Narrow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7619742456146829"/>
          <c:y val="0.12499618430882969"/>
          <c:w val="0.70991597768883108"/>
          <c:h val="0.4331896372302925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следует помогать другим людям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1.5018113293382667</c:v>
                </c:pt>
                <c:pt idx="1">
                  <c:v>1.8501197793027082</c:v>
                </c:pt>
                <c:pt idx="2" formatCode="####">
                  <c:v>1.6609946903558377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зависит от людей, обстоятельств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11.291979753902018</c:v>
                </c:pt>
                <c:pt idx="1">
                  <c:v>16.250250810275187</c:v>
                </c:pt>
                <c:pt idx="2" formatCode="####">
                  <c:v>13.558000723735548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следует помогать другим людям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85.418642200185062</c:v>
                </c:pt>
                <c:pt idx="1">
                  <c:v>80.820973121458195</c:v>
                </c:pt>
                <c:pt idx="2" formatCode="####">
                  <c:v>83.317422959385325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Лист1!$E$2:$E$4</c:f>
              <c:numCache>
                <c:formatCode>0</c:formatCode>
                <c:ptCount val="3"/>
                <c:pt idx="0">
                  <c:v>1.787566716574857</c:v>
                </c:pt>
                <c:pt idx="1">
                  <c:v>1.07865628896383</c:v>
                </c:pt>
                <c:pt idx="2" formatCode="####">
                  <c:v>1.463581626523069</c:v>
                </c:pt>
              </c:numCache>
            </c:numRef>
          </c:val>
        </c:ser>
        <c:dLbls/>
        <c:overlap val="100"/>
        <c:axId val="134670208"/>
        <c:axId val="134671744"/>
      </c:barChart>
      <c:catAx>
        <c:axId val="13467020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671744"/>
        <c:crosses val="autoZero"/>
        <c:auto val="1"/>
        <c:lblAlgn val="ctr"/>
        <c:lblOffset val="100"/>
      </c:catAx>
      <c:valAx>
        <c:axId val="134671744"/>
        <c:scaling>
          <c:orientation val="minMax"/>
        </c:scaling>
        <c:delete val="1"/>
        <c:axPos val="b"/>
        <c:numFmt formatCode="0%" sourceLinked="1"/>
        <c:tickLblPos val="none"/>
        <c:crossAx val="134670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036E-2"/>
          <c:y val="0.74993023837355155"/>
          <c:w val="0.86687903364300167"/>
          <c:h val="0.25006976162644989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CC"/>
              </a:solidFill>
              <a:ln>
                <a:solidFill>
                  <a:srgbClr val="0000CC"/>
                </a:solidFill>
              </a:ln>
            </c:spPr>
          </c:marker>
          <c:dLbls>
            <c:dLbl>
              <c:idx val="0"/>
              <c:layout>
                <c:manualLayout>
                  <c:x val="-5.8743169398907086E-2"/>
                  <c:y val="4.572175905743289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/>
                      <a:t>У</a:t>
                    </a:r>
                    <a:r>
                      <a:rPr lang="ru-RU" dirty="0"/>
                      <a:t>знал (увидели, услышали) </a:t>
                    </a:r>
                  </a:p>
                  <a:p>
                    <a:r>
                      <a:rPr lang="ru-RU" dirty="0"/>
                      <a:t>лично по факту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9C-4DB3-B49D-7C7A96358DC0}"/>
                </c:ext>
              </c:extLst>
            </c:dLbl>
            <c:dLbl>
              <c:idx val="1"/>
              <c:layout>
                <c:manualLayout>
                  <c:x val="-3.5002536447649987E-2"/>
                  <c:y val="4.8789732301247127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/>
                      <a:t>У</a:t>
                    </a:r>
                    <a:r>
                      <a:rPr lang="ru-RU" dirty="0"/>
                      <a:t>знал на работе,</a:t>
                    </a:r>
                  </a:p>
                  <a:p>
                    <a:r>
                      <a:rPr lang="ru-RU" dirty="0"/>
                      <a:t> по месту учебы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9C-4DB3-B49D-7C7A96358DC0}"/>
                </c:ext>
              </c:extLst>
            </c:dLbl>
            <c:dLbl>
              <c:idx val="2"/>
              <c:layout>
                <c:manualLayout>
                  <c:x val="-8.3230000661682249E-2"/>
                  <c:y val="-3.802378594501270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/>
                      <a:t>У</a:t>
                    </a:r>
                    <a:r>
                      <a:rPr lang="ru-RU"/>
                      <a:t>знал от близких, друзей, знакомых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9C-4DB3-B49D-7C7A96358DC0}"/>
                </c:ext>
              </c:extLst>
            </c:dLbl>
            <c:dLbl>
              <c:idx val="3"/>
              <c:layout>
                <c:manualLayout>
                  <c:x val="-0.13609541454377044"/>
                  <c:y val="4.1684798700442906E-4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/>
                      <a:t>У</a:t>
                    </a:r>
                    <a:r>
                      <a:rPr lang="ru-RU" dirty="0"/>
                      <a:t>знал из СМИ </a:t>
                    </a:r>
                  </a:p>
                  <a:p>
                    <a:r>
                      <a:rPr lang="ru-RU" dirty="0"/>
                      <a:t>(телевидение, радио, </a:t>
                    </a:r>
                  </a:p>
                  <a:p>
                    <a:r>
                      <a:rPr lang="ru-RU" dirty="0"/>
                      <a:t>газеты, журналы)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9C-4DB3-B49D-7C7A96358DC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000" b="0" dirty="0"/>
                      <a:t>У</a:t>
                    </a:r>
                    <a:r>
                      <a:rPr lang="ru-RU" dirty="0"/>
                      <a:t>знал из наружной рекламы </a:t>
                    </a:r>
                  </a:p>
                  <a:p>
                    <a:r>
                      <a:rPr lang="ru-RU" dirty="0"/>
                      <a:t>(плакаты, </a:t>
                    </a:r>
                    <a:r>
                      <a:rPr lang="ru-RU" dirty="0" err="1"/>
                      <a:t>билборды</a:t>
                    </a:r>
                    <a:r>
                      <a:rPr lang="ru-RU" dirty="0"/>
                      <a:t>)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9C-4DB3-B49D-7C7A96358DC0}"/>
                </c:ext>
              </c:extLst>
            </c:dLbl>
            <c:dLbl>
              <c:idx val="5"/>
              <c:layout>
                <c:manualLayout>
                  <c:x val="-0.12180286287743444"/>
                  <c:y val="-1.657542042842756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/>
                      <a:t>У</a:t>
                    </a:r>
                    <a:r>
                      <a:rPr lang="ru-RU" dirty="0"/>
                      <a:t>знал из Интернета </a:t>
                    </a:r>
                  </a:p>
                  <a:p>
                    <a:r>
                      <a:rPr lang="ru-RU" dirty="0"/>
                      <a:t>(социальные сети, реклама)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9C-4DB3-B49D-7C7A96358DC0}"/>
                </c:ext>
              </c:extLst>
            </c:dLbl>
            <c:dLbl>
              <c:idx val="6"/>
              <c:layout>
                <c:manualLayout>
                  <c:x val="-5.6010928961748752E-2"/>
                  <c:y val="-4.8171538577276046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/>
                      <a:t>У</a:t>
                    </a:r>
                    <a:r>
                      <a:rPr lang="ru-RU"/>
                      <a:t>знал от организаторов, </a:t>
                    </a:r>
                  </a:p>
                  <a:p>
                    <a:r>
                      <a:rPr lang="ru-RU"/>
                      <a:t>участников акции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9C-4DB3-B49D-7C7A96358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Лист1!$E$30:$E$36</c:f>
              <c:numCache>
                <c:formatCode>0.0000</c:formatCode>
                <c:ptCount val="7"/>
                <c:pt idx="0">
                  <c:v>-9.4975083462128213E-2</c:v>
                </c:pt>
                <c:pt idx="1">
                  <c:v>-0.19630853089305025</c:v>
                </c:pt>
                <c:pt idx="2">
                  <c:v>-0.13720120038982203</c:v>
                </c:pt>
                <c:pt idx="3">
                  <c:v>-1.686274423834986E-2</c:v>
                </c:pt>
                <c:pt idx="4">
                  <c:v>8.7734810056689649E-2</c:v>
                </c:pt>
                <c:pt idx="5">
                  <c:v>0.24060615685994041</c:v>
                </c:pt>
                <c:pt idx="6">
                  <c:v>-0.21960752749644841</c:v>
                </c:pt>
              </c:numCache>
            </c:numRef>
          </c:xVal>
          <c:yVal>
            <c:numRef>
              <c:f>Лист1!$F$30:$F$36</c:f>
              <c:numCache>
                <c:formatCode>0.0000</c:formatCode>
                <c:ptCount val="7"/>
                <c:pt idx="0">
                  <c:v>-1.617097226260868E-2</c:v>
                </c:pt>
                <c:pt idx="1">
                  <c:v>-2.6666664221975316E-2</c:v>
                </c:pt>
                <c:pt idx="2">
                  <c:v>-0.12107966837550746</c:v>
                </c:pt>
                <c:pt idx="3">
                  <c:v>6.7137762806104034E-2</c:v>
                </c:pt>
                <c:pt idx="4">
                  <c:v>0.13450755960331018</c:v>
                </c:pt>
                <c:pt idx="5">
                  <c:v>-5.1403055678865765E-2</c:v>
                </c:pt>
                <c:pt idx="6">
                  <c:v>8.0386026408881053E-2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7-5C9C-4DB3-B49D-7C7A96358DC0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505712521228954E-2"/>
                  <c:y val="-3.200332690397197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solidFill>
                          <a:srgbClr val="C00000"/>
                        </a:solidFill>
                      </a:rPr>
                      <a:t>Г</a:t>
                    </a:r>
                    <a:r>
                      <a:rPr lang="ru-RU" dirty="0"/>
                      <a:t>ород с населением</a:t>
                    </a:r>
                  </a:p>
                  <a:p>
                    <a:r>
                      <a:rPr lang="ru-RU" dirty="0"/>
                      <a:t> 1 </a:t>
                    </a:r>
                    <a:r>
                      <a:rPr lang="ru-RU" dirty="0" err="1"/>
                      <a:t>млн</a:t>
                    </a:r>
                    <a:r>
                      <a:rPr lang="ru-RU" dirty="0"/>
                      <a:t> и более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9C-4DB3-B49D-7C7A96358DC0}"/>
                </c:ext>
              </c:extLst>
            </c:dLbl>
            <c:dLbl>
              <c:idx val="1"/>
              <c:layout>
                <c:manualLayout>
                  <c:x val="-7.2404331811464814E-2"/>
                  <c:y val="-4.7014779388718834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solidFill>
                          <a:srgbClr val="C00000"/>
                        </a:solidFill>
                      </a:rPr>
                      <a:t>Г</a:t>
                    </a:r>
                    <a:r>
                      <a:rPr lang="ru-RU" dirty="0"/>
                      <a:t>ород с населением </a:t>
                    </a:r>
                  </a:p>
                  <a:p>
                    <a:r>
                      <a:rPr lang="ru-RU" dirty="0"/>
                      <a:t>от 500 тыс. до 1 млн.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9C-4DB3-B49D-7C7A96358DC0}"/>
                </c:ext>
              </c:extLst>
            </c:dLbl>
            <c:dLbl>
              <c:idx val="2"/>
              <c:layout>
                <c:manualLayout>
                  <c:x val="-7.349500430093299E-2"/>
                  <c:y val="-3.9456947147969886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solidFill>
                          <a:srgbClr val="C00000"/>
                        </a:solidFill>
                      </a:rPr>
                      <a:t>Г</a:t>
                    </a:r>
                    <a:r>
                      <a:rPr lang="ru-RU" dirty="0"/>
                      <a:t>ород с населением </a:t>
                    </a:r>
                  </a:p>
                  <a:p>
                    <a:r>
                      <a:rPr lang="ru-RU" dirty="0"/>
                      <a:t>от 250 до 500 тыс.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C9C-4DB3-B49D-7C7A96358DC0}"/>
                </c:ext>
              </c:extLst>
            </c:dLbl>
            <c:dLbl>
              <c:idx val="3"/>
              <c:layout>
                <c:manualLayout>
                  <c:x val="-7.1176029466904878E-2"/>
                  <c:y val="-3.6850859236778083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solidFill>
                          <a:srgbClr val="C00000"/>
                        </a:solidFill>
                      </a:rPr>
                      <a:t>Г</a:t>
                    </a:r>
                    <a:r>
                      <a:rPr lang="ru-RU" dirty="0"/>
                      <a:t>ород с населением </a:t>
                    </a:r>
                  </a:p>
                  <a:p>
                    <a:r>
                      <a:rPr lang="ru-RU" dirty="0"/>
                      <a:t>от 100 до 250 тыс.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9C-4DB3-B49D-7C7A96358DC0}"/>
                </c:ext>
              </c:extLst>
            </c:dLbl>
            <c:dLbl>
              <c:idx val="4"/>
              <c:layout>
                <c:manualLayout>
                  <c:x val="-6.1877191821610632E-2"/>
                  <c:y val="4.2855952425745997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solidFill>
                          <a:srgbClr val="C00000"/>
                        </a:solidFill>
                      </a:rPr>
                      <a:t>Г</a:t>
                    </a:r>
                    <a:r>
                      <a:rPr lang="ru-RU" dirty="0"/>
                      <a:t>ород с населением </a:t>
                    </a:r>
                  </a:p>
                  <a:p>
                    <a:r>
                      <a:rPr lang="ru-RU" dirty="0"/>
                      <a:t>от 50 до 100 тыс.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C9C-4DB3-B49D-7C7A96358DC0}"/>
                </c:ext>
              </c:extLst>
            </c:dLbl>
            <c:dLbl>
              <c:idx val="5"/>
              <c:layout>
                <c:manualLayout>
                  <c:x val="-5.9248439533293729E-2"/>
                  <c:y val="4.4709704579674006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solidFill>
                          <a:srgbClr val="C00000"/>
                        </a:solidFill>
                      </a:rPr>
                      <a:t>Г</a:t>
                    </a:r>
                    <a:r>
                      <a:rPr lang="ru-RU" dirty="0"/>
                      <a:t>ород с населением </a:t>
                    </a:r>
                  </a:p>
                  <a:p>
                    <a:r>
                      <a:rPr lang="ru-RU" dirty="0"/>
                      <a:t>менее 50 тыс.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9C-4DB3-B49D-7C7A96358DC0}"/>
                </c:ext>
              </c:extLst>
            </c:dLbl>
            <c:dLbl>
              <c:idx val="6"/>
              <c:layout>
                <c:manualLayout>
                  <c:x val="-7.7053750634111934E-2"/>
                  <c:y val="4.190681556308650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C00000"/>
                        </a:solidFill>
                      </a:rPr>
                      <a:t>П</a:t>
                    </a:r>
                    <a:r>
                      <a:rPr lang="ru-RU"/>
                      <a:t>осёлок городского типа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C9C-4DB3-B49D-7C7A96358DC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C00000"/>
                        </a:solidFill>
                      </a:rPr>
                      <a:t>С</a:t>
                    </a:r>
                    <a:r>
                      <a:rPr lang="ru-RU"/>
                      <a:t>ело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C9C-4DB3-B49D-7C7A96358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Лист1!$E$42:$E$49</c:f>
              <c:numCache>
                <c:formatCode>0.0000</c:formatCode>
                <c:ptCount val="8"/>
                <c:pt idx="0">
                  <c:v>0.18332251137382655</c:v>
                </c:pt>
                <c:pt idx="1">
                  <c:v>8.7199455161214828E-2</c:v>
                </c:pt>
                <c:pt idx="2">
                  <c:v>7.6159267674187056E-2</c:v>
                </c:pt>
                <c:pt idx="3">
                  <c:v>4.1460572531697618E-2</c:v>
                </c:pt>
                <c:pt idx="4">
                  <c:v>-0.12384683488805669</c:v>
                </c:pt>
                <c:pt idx="5">
                  <c:v>-8.1878567866496263E-2</c:v>
                </c:pt>
                <c:pt idx="6">
                  <c:v>-0.11854848443130589</c:v>
                </c:pt>
                <c:pt idx="7">
                  <c:v>-0.22083434135937741</c:v>
                </c:pt>
              </c:numCache>
            </c:numRef>
          </c:xVal>
          <c:yVal>
            <c:numRef>
              <c:f>Лист1!$F$42:$F$49</c:f>
              <c:numCache>
                <c:formatCode>0.0000</c:formatCode>
                <c:ptCount val="8"/>
                <c:pt idx="0">
                  <c:v>2.4823617512794393E-2</c:v>
                </c:pt>
                <c:pt idx="1">
                  <c:v>4.7009080593733973E-2</c:v>
                </c:pt>
                <c:pt idx="2">
                  <c:v>-5.8854930635529414E-2</c:v>
                </c:pt>
                <c:pt idx="3">
                  <c:v>1.1035779533757843E-2</c:v>
                </c:pt>
                <c:pt idx="4">
                  <c:v>-0.20288406105380372</c:v>
                </c:pt>
                <c:pt idx="5">
                  <c:v>-0.12910949547020822</c:v>
                </c:pt>
                <c:pt idx="6">
                  <c:v>5.3821352659741632E-2</c:v>
                </c:pt>
                <c:pt idx="7">
                  <c:v>7.0170140010040974E-2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0-5C9C-4DB3-B49D-7C7A96358DC0}"/>
            </c:ext>
          </c:extLst>
        </c:ser>
        <c:dLbls/>
        <c:axId val="113598464"/>
        <c:axId val="113600000"/>
      </c:scatterChart>
      <c:valAx>
        <c:axId val="113598464"/>
        <c:scaling>
          <c:orientation val="minMax"/>
        </c:scaling>
        <c:axPos val="b"/>
        <c:numFmt formatCode="General" sourceLinked="0"/>
        <c:majorTickMark val="none"/>
        <c:tickLblPos val="none"/>
        <c:crossAx val="113600000"/>
        <c:crosses val="autoZero"/>
        <c:crossBetween val="midCat"/>
      </c:valAx>
      <c:valAx>
        <c:axId val="113600000"/>
        <c:scaling>
          <c:orientation val="minMax"/>
        </c:scaling>
        <c:axPos val="l"/>
        <c:numFmt formatCode="General" sourceLinked="0"/>
        <c:majorTickMark val="none"/>
        <c:tickLblPos val="none"/>
        <c:crossAx val="113598464"/>
        <c:crosses val="autoZero"/>
        <c:crossBetween val="midCat"/>
      </c:valAx>
      <c:spPr>
        <a:solidFill>
          <a:srgbClr val="FFFFFF"/>
        </a:solidFill>
        <a:ln>
          <a:solidFill>
            <a:srgbClr val="000000"/>
          </a:solidFill>
          <a:prstDash val="solid"/>
        </a:ln>
      </c:spPr>
    </c:plotArea>
    <c:plotVisOnly val="1"/>
    <c:dispBlanksAs val="gap"/>
  </c:chart>
  <c:txPr>
    <a:bodyPr/>
    <a:lstStyle/>
    <a:p>
      <a:pPr>
        <a:defRPr sz="800">
          <a:latin typeface="Arial Narrow" pitchFamily="34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113101487314086"/>
          <c:y val="5.6378467069402E-2"/>
          <c:w val="0.35085181539807597"/>
          <c:h val="0.89813086126739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7A-4EF4-9023-5AF8758FDD05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7A-4EF4-9023-5AF8758FDD05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7A-4EF4-9023-5AF8758FDD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Посещал такие сайты</c:v>
                </c:pt>
                <c:pt idx="1">
                  <c:v>Посещал, но не помню, что это были за сайты</c:v>
                </c:pt>
                <c:pt idx="2">
                  <c:v>Нет, не посещал такие сайты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12.9</c:v>
                </c:pt>
                <c:pt idx="1">
                  <c:v>10.9</c:v>
                </c:pt>
                <c:pt idx="2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7A-4EF4-9023-5AF8758FDD05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028702581235464"/>
          <c:y val="0.29338650133969985"/>
          <c:w val="0.45408266207776465"/>
          <c:h val="0.3052056886855336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18223827840789"/>
          <c:y val="0"/>
          <c:w val="0.3357813499801679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ED2-46BB-93F8-2B7B21ECD2D0}"/>
              </c:ext>
            </c:extLst>
          </c:dPt>
          <c:dPt>
            <c:idx val="4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ED2-46BB-93F8-2B7B21ECD2D0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Обязательно зарегистрировался бы</c:v>
                </c:pt>
                <c:pt idx="1">
                  <c:v>Скорее всего, зарегистрировался бы</c:v>
                </c:pt>
                <c:pt idx="2">
                  <c:v>Сложно сказать</c:v>
                </c:pt>
                <c:pt idx="3">
                  <c:v>Скорее всего, не зарегистрировался бы</c:v>
                </c:pt>
                <c:pt idx="4">
                  <c:v>Не стал бы регистрироваться ни при каких условиях</c:v>
                </c:pt>
                <c:pt idx="5">
                  <c:v>Затрудняюсь ответить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23.7</c:v>
                </c:pt>
                <c:pt idx="1">
                  <c:v>28.9</c:v>
                </c:pt>
                <c:pt idx="2">
                  <c:v>13.6</c:v>
                </c:pt>
                <c:pt idx="3">
                  <c:v>12</c:v>
                </c:pt>
                <c:pt idx="4">
                  <c:v>20.8</c:v>
                </c:pt>
                <c:pt idx="5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ED2-46BB-93F8-2B7B21ECD2D0}"/>
            </c:ext>
          </c:extLst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49216423603541798"/>
          <c:y val="0.13096855351451006"/>
          <c:w val="0.50612730573526998"/>
          <c:h val="0.76081921080929915"/>
        </c:manualLayout>
      </c:layout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занимались добровольческой работой</c:v>
                </c:pt>
              </c:strCache>
            </c:strRef>
          </c:tx>
          <c:dLbls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за последний месяц</c:v>
                </c:pt>
                <c:pt idx="1">
                  <c:v>за последний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занимались добровольческой работой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за последний месяц</c:v>
                </c:pt>
                <c:pt idx="1">
                  <c:v>за последний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75</c:v>
                </c:pt>
                <c:pt idx="1">
                  <c:v>58</c:v>
                </c:pt>
              </c:numCache>
            </c:numRef>
          </c:val>
        </c:ser>
        <c:dLbls/>
        <c:gapWidth val="100"/>
        <c:overlap val="100"/>
        <c:axId val="157155328"/>
        <c:axId val="157156864"/>
      </c:barChart>
      <c:catAx>
        <c:axId val="157155328"/>
        <c:scaling>
          <c:orientation val="minMax"/>
        </c:scaling>
        <c:axPos val="b"/>
        <c:tickLblPos val="nextTo"/>
        <c:crossAx val="157156864"/>
        <c:crosses val="autoZero"/>
        <c:auto val="1"/>
        <c:lblAlgn val="ctr"/>
        <c:lblOffset val="100"/>
      </c:catAx>
      <c:valAx>
        <c:axId val="157156864"/>
        <c:scaling>
          <c:orientation val="minMax"/>
        </c:scaling>
        <c:axPos val="l"/>
        <c:majorGridlines/>
        <c:numFmt formatCode="0%" sourceLinked="1"/>
        <c:tickLblPos val="nextTo"/>
        <c:crossAx val="157155328"/>
        <c:crosses val="autoZero"/>
        <c:crossBetween val="between"/>
      </c:valAx>
    </c:plotArea>
    <c:legend>
      <c:legendPos val="r"/>
    </c:legend>
    <c:plotVisOnly val="1"/>
    <c:dispBlanksAs val="zero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безусловно приходилось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0</c:formatCode>
                <c:ptCount val="2"/>
                <c:pt idx="0" formatCode="General">
                  <c:v>15</c:v>
                </c:pt>
                <c:pt idx="1">
                  <c:v>13.2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скорее приходилось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0</c:formatCode>
                <c:ptCount val="2"/>
                <c:pt idx="0" formatCode="General">
                  <c:v>18</c:v>
                </c:pt>
                <c:pt idx="1">
                  <c:v>12.466667000000006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скорее не приходилось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2015</c:v>
                </c:pt>
              </c:numCache>
            </c:numRef>
          </c:cat>
          <c:val>
            <c:numRef>
              <c:f>Лист1!$D$2:$D$3</c:f>
              <c:numCache>
                <c:formatCode>0</c:formatCode>
                <c:ptCount val="2"/>
                <c:pt idx="0" formatCode="General">
                  <c:v>34</c:v>
                </c:pt>
                <c:pt idx="1">
                  <c:v>31.2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безусловно не приходилось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2015</c:v>
                </c:pt>
              </c:numCache>
            </c:numRef>
          </c:cat>
          <c:val>
            <c:numRef>
              <c:f>Лист1!$E$2:$E$3</c:f>
              <c:numCache>
                <c:formatCode>0</c:formatCode>
                <c:ptCount val="2"/>
                <c:pt idx="0" formatCode="General">
                  <c:v>32</c:v>
                </c:pt>
                <c:pt idx="1">
                  <c:v>39.800000000000004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2015</c:v>
                </c:pt>
              </c:numCache>
            </c:numRef>
          </c:cat>
          <c:val>
            <c:numRef>
              <c:f>Лист1!$F$2:$F$3</c:f>
              <c:numCache>
                <c:formatCode>0</c:formatCode>
                <c:ptCount val="2"/>
                <c:pt idx="0" formatCode="General">
                  <c:v>1</c:v>
                </c:pt>
                <c:pt idx="1">
                  <c:v>3.3333330000000001</c:v>
                </c:pt>
              </c:numCache>
            </c:numRef>
          </c:val>
        </c:ser>
        <c:dLbls/>
        <c:overlap val="100"/>
        <c:axId val="157295360"/>
        <c:axId val="157296896"/>
      </c:barChart>
      <c:catAx>
        <c:axId val="157295360"/>
        <c:scaling>
          <c:orientation val="minMax"/>
        </c:scaling>
        <c:axPos val="l"/>
        <c:numFmt formatCode="General" sourceLinked="1"/>
        <c:tickLblPos val="nextTo"/>
        <c:crossAx val="157296896"/>
        <c:crosses val="autoZero"/>
        <c:auto val="1"/>
        <c:lblAlgn val="ctr"/>
        <c:lblOffset val="100"/>
      </c:catAx>
      <c:valAx>
        <c:axId val="157296896"/>
        <c:scaling>
          <c:orientation val="minMax"/>
        </c:scaling>
        <c:axPos val="b"/>
        <c:majorGridlines/>
        <c:numFmt formatCode="0%" sourceLinked="1"/>
        <c:tickLblPos val="nextTo"/>
        <c:crossAx val="1572953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746637461234974"/>
          <c:y val="6.6846918881000764E-2"/>
          <c:w val="0.47414719560035268"/>
          <c:h val="0.75195175537760062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Какими-то действиями, поступками</c:v>
                </c:pt>
                <c:pt idx="1">
                  <c:v>Вещами</c:v>
                </c:pt>
                <c:pt idx="2">
                  <c:v> Деньгами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62.929175095342345</c:v>
                </c:pt>
                <c:pt idx="1">
                  <c:v>58.301409795141694</c:v>
                </c:pt>
                <c:pt idx="2">
                  <c:v>59.519868687450277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6-49F3-9471-20DE027A7B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Какими-то действиями, поступками</c:v>
                </c:pt>
                <c:pt idx="1">
                  <c:v>Вещами</c:v>
                </c:pt>
                <c:pt idx="2">
                  <c:v> Деньгами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34.826456555479204</c:v>
                </c:pt>
                <c:pt idx="1">
                  <c:v>42</c:v>
                </c:pt>
                <c:pt idx="2">
                  <c:v>40.252866516755475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96-49F3-9471-20DE027A7B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Какими-то действиями, поступками</c:v>
                </c:pt>
                <c:pt idx="1">
                  <c:v>Вещами</c:v>
                </c:pt>
                <c:pt idx="2">
                  <c:v> Деньгами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">
                  <c:v>2.2443683491781532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96-49F3-9471-20DE027A7BDB}"/>
            </c:ext>
          </c:extLst>
        </c:ser>
        <c:dLbls>
          <c:showVal val="1"/>
        </c:dLbls>
        <c:overlap val="100"/>
        <c:axId val="157509120"/>
        <c:axId val="157510656"/>
      </c:barChart>
      <c:catAx>
        <c:axId val="15750912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7510656"/>
        <c:crosses val="autoZero"/>
        <c:auto val="1"/>
        <c:lblAlgn val="ctr"/>
        <c:lblOffset val="100"/>
      </c:catAx>
      <c:valAx>
        <c:axId val="1575106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750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35397891312561"/>
          <c:y val="0.24806642774994142"/>
          <c:w val="0.23552775758445371"/>
          <c:h val="0.43094299374189554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.39083587452325225"/>
          <c:y val="0"/>
          <c:w val="0.59527752772704579"/>
          <c:h val="0.5609065708819734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Мужчины</c:v>
                </c:pt>
                <c:pt idx="1">
                  <c:v>Женщины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62.236490244941848</c:v>
                </c:pt>
                <c:pt idx="1">
                  <c:v>57.222880833166066</c:v>
                </c:pt>
                <c:pt idx="2" formatCode="General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Мужчины</c:v>
                </c:pt>
                <c:pt idx="1">
                  <c:v>Женщины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37.372036312854306</c:v>
                </c:pt>
                <c:pt idx="1">
                  <c:v>42.688065987432374</c:v>
                </c:pt>
                <c:pt idx="2" formatCode="General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8285184"/>
        <c:axId val="158291072"/>
      </c:barChart>
      <c:catAx>
        <c:axId val="158285184"/>
        <c:scaling>
          <c:orientation val="minMax"/>
        </c:scaling>
        <c:axPos val="l"/>
        <c:numFmt formatCode="General" sourceLinked="0"/>
        <c:tickLblPos val="nextTo"/>
        <c:crossAx val="158291072"/>
        <c:crosses val="autoZero"/>
        <c:auto val="1"/>
        <c:lblAlgn val="ctr"/>
        <c:lblOffset val="100"/>
      </c:catAx>
      <c:valAx>
        <c:axId val="158291072"/>
        <c:scaling>
          <c:orientation val="minMax"/>
        </c:scaling>
        <c:delete val="1"/>
        <c:axPos val="b"/>
        <c:numFmt formatCode="0%" sourceLinked="1"/>
        <c:tickLblPos val="none"/>
        <c:crossAx val="158285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078E-2"/>
          <c:y val="0.68608102013965389"/>
          <c:w val="0.86687903364300301"/>
          <c:h val="0.313918979860347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plotArea>
      <c:layout>
        <c:manualLayout>
          <c:layoutTarget val="inner"/>
          <c:xMode val="edge"/>
          <c:yMode val="edge"/>
          <c:x val="0.36202202885281842"/>
          <c:y val="0.14415093353094754"/>
          <c:w val="0.60100945022513685"/>
          <c:h val="0.4778842881138390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Мужчины</c:v>
                </c:pt>
                <c:pt idx="1">
                  <c:v>Женщины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51.374491425925235</c:v>
                </c:pt>
                <c:pt idx="1">
                  <c:v>63.922431471055354</c:v>
                </c:pt>
                <c:pt idx="2" formatCode="General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Мужчины</c:v>
                </c:pt>
                <c:pt idx="1">
                  <c:v>Женщины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48.371662904483344</c:v>
                </c:pt>
                <c:pt idx="1">
                  <c:v>35.884166161486988</c:v>
                </c:pt>
                <c:pt idx="2" formatCode="General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9192960"/>
        <c:axId val="159194496"/>
      </c:barChart>
      <c:catAx>
        <c:axId val="159192960"/>
        <c:scaling>
          <c:orientation val="minMax"/>
        </c:scaling>
        <c:axPos val="l"/>
        <c:numFmt formatCode="General" sourceLinked="0"/>
        <c:tickLblPos val="nextTo"/>
        <c:crossAx val="159194496"/>
        <c:crosses val="autoZero"/>
        <c:auto val="1"/>
        <c:lblAlgn val="ctr"/>
        <c:lblOffset val="100"/>
      </c:catAx>
      <c:valAx>
        <c:axId val="159194496"/>
        <c:scaling>
          <c:orientation val="minMax"/>
        </c:scaling>
        <c:delete val="1"/>
        <c:axPos val="b"/>
        <c:numFmt formatCode="0%" sourceLinked="1"/>
        <c:tickLblPos val="none"/>
        <c:crossAx val="159192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099E-2"/>
          <c:y val="0.68608102013965389"/>
          <c:w val="0.86687903364300367"/>
          <c:h val="0.31391897986034734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>
        <c:manualLayout>
          <c:layoutTarget val="inner"/>
          <c:xMode val="edge"/>
          <c:yMode val="edge"/>
          <c:x val="0.39083587452325241"/>
          <c:y val="0.12499618430882985"/>
          <c:w val="0.59527752772704545"/>
          <c:h val="0.43318963723029302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Мужчины</c:v>
                </c:pt>
                <c:pt idx="1">
                  <c:v>Женщины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68.457909919919118</c:v>
                </c:pt>
                <c:pt idx="1">
                  <c:v>58.290734558816474</c:v>
                </c:pt>
                <c:pt idx="2" formatCode="General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Мужчины</c:v>
                </c:pt>
                <c:pt idx="1">
                  <c:v>Женщины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29.334554137344984</c:v>
                </c:pt>
                <c:pt idx="1">
                  <c:v>39.391698953275721</c:v>
                </c:pt>
                <c:pt idx="2" formatCode="General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Мужчины</c:v>
                </c:pt>
                <c:pt idx="1">
                  <c:v>Женщины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2.2075359427359849</c:v>
                </c:pt>
                <c:pt idx="1">
                  <c:v>2.3175664879080147</c:v>
                </c:pt>
                <c:pt idx="2" formatCode="General">
                  <c:v>2</c:v>
                </c:pt>
              </c:numCache>
            </c:numRef>
          </c:val>
        </c:ser>
        <c:dLbls/>
        <c:overlap val="100"/>
        <c:axId val="159274496"/>
        <c:axId val="159276032"/>
      </c:barChart>
      <c:catAx>
        <c:axId val="159274496"/>
        <c:scaling>
          <c:orientation val="minMax"/>
        </c:scaling>
        <c:axPos val="l"/>
        <c:numFmt formatCode="General" sourceLinked="0"/>
        <c:tickLblPos val="nextTo"/>
        <c:crossAx val="159276032"/>
        <c:crosses val="autoZero"/>
        <c:auto val="1"/>
        <c:lblAlgn val="ctr"/>
        <c:lblOffset val="100"/>
      </c:catAx>
      <c:valAx>
        <c:axId val="159276032"/>
        <c:scaling>
          <c:orientation val="minMax"/>
        </c:scaling>
        <c:delete val="1"/>
        <c:axPos val="b"/>
        <c:numFmt formatCode="0%" sourceLinked="1"/>
        <c:tickLblPos val="none"/>
        <c:crossAx val="159274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9829102956385724E-2"/>
          <c:y val="0.64138656381076231"/>
          <c:w val="0.82284342621831086"/>
          <c:h val="0.35861343618923702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.39083587452325241"/>
          <c:y val="0"/>
          <c:w val="0.59527752772704545"/>
          <c:h val="0.71875069235761535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46.14127805680917</c:v>
                </c:pt>
                <c:pt idx="1">
                  <c:v>62.249950151714245</c:v>
                </c:pt>
                <c:pt idx="2">
                  <c:v>66.043999950736676</c:v>
                </c:pt>
                <c:pt idx="3">
                  <c:v>60.695961873415307</c:v>
                </c:pt>
                <c:pt idx="4">
                  <c:v>60.13293841337601</c:v>
                </c:pt>
                <c:pt idx="5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53.627505515981774</c:v>
                </c:pt>
                <c:pt idx="1">
                  <c:v>37.579756200896036</c:v>
                </c:pt>
                <c:pt idx="2">
                  <c:v>33.664011268994173</c:v>
                </c:pt>
                <c:pt idx="3">
                  <c:v>39.304038126584771</c:v>
                </c:pt>
                <c:pt idx="4">
                  <c:v>39.372059230294376</c:v>
                </c:pt>
                <c:pt idx="5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8260224"/>
        <c:axId val="159388416"/>
      </c:barChart>
      <c:catAx>
        <c:axId val="158260224"/>
        <c:scaling>
          <c:orientation val="minMax"/>
        </c:scaling>
        <c:axPos val="l"/>
        <c:numFmt formatCode="General" sourceLinked="0"/>
        <c:tickLblPos val="nextTo"/>
        <c:crossAx val="159388416"/>
        <c:crosses val="autoZero"/>
        <c:auto val="1"/>
        <c:lblAlgn val="ctr"/>
        <c:lblOffset val="100"/>
      </c:catAx>
      <c:valAx>
        <c:axId val="159388416"/>
        <c:scaling>
          <c:orientation val="minMax"/>
        </c:scaling>
        <c:delete val="1"/>
        <c:axPos val="b"/>
        <c:numFmt formatCode="0%" sourceLinked="1"/>
        <c:tickLblPos val="none"/>
        <c:crossAx val="158260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099E-2"/>
          <c:y val="0.76157176121187065"/>
          <c:w val="0.86687903364300367"/>
          <c:h val="0.23842823878812988"/>
        </c:manualLayout>
      </c:layout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1048077400190977"/>
          <c:y val="2.6051456690863086E-2"/>
          <c:w val="0.65593994216105977"/>
          <c:h val="0.6447561127371519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следует помогать другим людям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2.8285061054461522</c:v>
                </c:pt>
                <c:pt idx="1">
                  <c:v>1.5713383709071818</c:v>
                </c:pt>
                <c:pt idx="2">
                  <c:v>1.1591295409709279</c:v>
                </c:pt>
                <c:pt idx="3">
                  <c:v>1.4463638059791051</c:v>
                </c:pt>
                <c:pt idx="4">
                  <c:v>1.1292600689487273</c:v>
                </c:pt>
                <c:pt idx="5" formatCode="####">
                  <c:v>1.6609946903558377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зависит от людей, обстоятельств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13.904483062204189</c:v>
                </c:pt>
                <c:pt idx="1">
                  <c:v>14.4784451778703</c:v>
                </c:pt>
                <c:pt idx="2">
                  <c:v>13.839257816378877</c:v>
                </c:pt>
                <c:pt idx="3">
                  <c:v>12.436462353969755</c:v>
                </c:pt>
                <c:pt idx="4">
                  <c:v>10.838179932686153</c:v>
                </c:pt>
                <c:pt idx="5" formatCode="####">
                  <c:v>13.558000723735548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следует помогать другим людям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81.637060280644832</c:v>
                </c:pt>
                <c:pt idx="1">
                  <c:v>81.795321767654158</c:v>
                </c:pt>
                <c:pt idx="2">
                  <c:v>83.477039463175927</c:v>
                </c:pt>
                <c:pt idx="3">
                  <c:v>85.452164857680259</c:v>
                </c:pt>
                <c:pt idx="4">
                  <c:v>88.032559998365159</c:v>
                </c:pt>
                <c:pt idx="5" formatCode="####">
                  <c:v>83.317422959385325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Лист1!$E$2:$E$7</c:f>
              <c:numCache>
                <c:formatCode>0</c:formatCode>
                <c:ptCount val="6"/>
                <c:pt idx="0">
                  <c:v>1.6299505517048289</c:v>
                </c:pt>
                <c:pt idx="1">
                  <c:v>2.1548946835683771</c:v>
                </c:pt>
                <c:pt idx="2">
                  <c:v>1.5245731794742581</c:v>
                </c:pt>
                <c:pt idx="3">
                  <c:v>0.66500898237084471</c:v>
                </c:pt>
                <c:pt idx="4">
                  <c:v>0</c:v>
                </c:pt>
                <c:pt idx="5" formatCode="####">
                  <c:v>1.463581626523069</c:v>
                </c:pt>
              </c:numCache>
            </c:numRef>
          </c:val>
        </c:ser>
        <c:dLbls/>
        <c:overlap val="100"/>
        <c:axId val="135088768"/>
        <c:axId val="135098752"/>
      </c:barChart>
      <c:catAx>
        <c:axId val="1350887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5098752"/>
        <c:crosses val="autoZero"/>
        <c:auto val="1"/>
        <c:lblAlgn val="ctr"/>
        <c:lblOffset val="100"/>
      </c:catAx>
      <c:valAx>
        <c:axId val="135098752"/>
        <c:scaling>
          <c:orientation val="minMax"/>
        </c:scaling>
        <c:delete val="1"/>
        <c:axPos val="b"/>
        <c:numFmt formatCode="0%" sourceLinked="1"/>
        <c:tickLblPos val="none"/>
        <c:crossAx val="135088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393232098468143E-2"/>
          <c:y val="0.74526384078377261"/>
          <c:w val="0.84689241863721865"/>
          <c:h val="0.2547361592162275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plotArea>
      <c:layout>
        <c:manualLayout>
          <c:layoutTarget val="inner"/>
          <c:xMode val="edge"/>
          <c:yMode val="edge"/>
          <c:x val="0.26473357956529003"/>
          <c:y val="6.7531865538563177E-2"/>
          <c:w val="0.69558617144360668"/>
          <c:h val="0.65666211342940295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62.068146281136471</c:v>
                </c:pt>
                <c:pt idx="1">
                  <c:v>62.313752430256152</c:v>
                </c:pt>
                <c:pt idx="2">
                  <c:v>58.593643998743254</c:v>
                </c:pt>
                <c:pt idx="3">
                  <c:v>50.889157628455493</c:v>
                </c:pt>
                <c:pt idx="4">
                  <c:v>46.436536428444938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37.725644649061003</c:v>
                </c:pt>
                <c:pt idx="1">
                  <c:v>37.513216726075989</c:v>
                </c:pt>
                <c:pt idx="2">
                  <c:v>41.321209907699554</c:v>
                </c:pt>
                <c:pt idx="3">
                  <c:v>48.633899656446388</c:v>
                </c:pt>
                <c:pt idx="4">
                  <c:v>53.117966195776745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9434240"/>
        <c:axId val="159435776"/>
      </c:barChart>
      <c:catAx>
        <c:axId val="159434240"/>
        <c:scaling>
          <c:orientation val="minMax"/>
        </c:scaling>
        <c:axPos val="l"/>
        <c:numFmt formatCode="General" sourceLinked="0"/>
        <c:tickLblPos val="nextTo"/>
        <c:crossAx val="159435776"/>
        <c:crosses val="autoZero"/>
        <c:auto val="1"/>
        <c:lblAlgn val="ctr"/>
        <c:lblOffset val="100"/>
      </c:catAx>
      <c:valAx>
        <c:axId val="159435776"/>
        <c:scaling>
          <c:orientation val="minMax"/>
        </c:scaling>
        <c:delete val="1"/>
        <c:axPos val="b"/>
        <c:numFmt formatCode="0%" sourceLinked="1"/>
        <c:tickLblPos val="none"/>
        <c:crossAx val="159434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12E-2"/>
          <c:y val="0.78185485513013464"/>
          <c:w val="0.86687903364300434"/>
          <c:h val="0.21814514486986597"/>
        </c:manualLayout>
      </c:layout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>
        <c:manualLayout>
          <c:layoutTarget val="inner"/>
          <c:xMode val="edge"/>
          <c:yMode val="edge"/>
          <c:x val="0.29444085387767976"/>
          <c:y val="2.2837397728175467E-2"/>
          <c:w val="0.6916725711776619"/>
          <c:h val="0.6694316215381936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48.09889358698333</c:v>
                </c:pt>
                <c:pt idx="1">
                  <c:v>62.086077665515042</c:v>
                </c:pt>
                <c:pt idx="2">
                  <c:v>68.332129684694962</c:v>
                </c:pt>
                <c:pt idx="3">
                  <c:v>66.667164382943497</c:v>
                </c:pt>
                <c:pt idx="4">
                  <c:v>76.922495326740048</c:v>
                </c:pt>
                <c:pt idx="5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49.253928651824424</c:v>
                </c:pt>
                <c:pt idx="1">
                  <c:v>35.483947030861508</c:v>
                </c:pt>
                <c:pt idx="2">
                  <c:v>29.838175360402982</c:v>
                </c:pt>
                <c:pt idx="3">
                  <c:v>30.02976575653803</c:v>
                </c:pt>
                <c:pt idx="4">
                  <c:v>22.200078885303689</c:v>
                </c:pt>
                <c:pt idx="5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2.6471777611922449</c:v>
                </c:pt>
                <c:pt idx="1">
                  <c:v>2.4299753036233072</c:v>
                </c:pt>
                <c:pt idx="2">
                  <c:v>1.8296949549020098</c:v>
                </c:pt>
                <c:pt idx="3">
                  <c:v>3.3030698605185571</c:v>
                </c:pt>
                <c:pt idx="4">
                  <c:v>0.87742578795620441</c:v>
                </c:pt>
                <c:pt idx="5">
                  <c:v>2</c:v>
                </c:pt>
              </c:numCache>
            </c:numRef>
          </c:val>
        </c:ser>
        <c:dLbls/>
        <c:overlap val="100"/>
        <c:axId val="158467200"/>
        <c:axId val="158468736"/>
      </c:barChart>
      <c:catAx>
        <c:axId val="158467200"/>
        <c:scaling>
          <c:orientation val="minMax"/>
        </c:scaling>
        <c:axPos val="l"/>
        <c:numFmt formatCode="General" sourceLinked="0"/>
        <c:tickLblPos val="nextTo"/>
        <c:crossAx val="158468736"/>
        <c:crosses val="autoZero"/>
        <c:auto val="1"/>
        <c:lblAlgn val="ctr"/>
        <c:lblOffset val="100"/>
      </c:catAx>
      <c:valAx>
        <c:axId val="158468736"/>
        <c:scaling>
          <c:orientation val="minMax"/>
        </c:scaling>
        <c:delete val="1"/>
        <c:axPos val="b"/>
        <c:numFmt formatCode="0%" sourceLinked="1"/>
        <c:tickLblPos val="none"/>
        <c:crossAx val="158467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9829102956385724E-2"/>
          <c:y val="0.72439069269836842"/>
          <c:w val="0.8228434262183113"/>
          <c:h val="0.2756093073016328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.39083587452325252"/>
          <c:y val="0"/>
          <c:w val="0.59527752772704501"/>
          <c:h val="0.7187506923576156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Ниже среднего общего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66.790015482424153</c:v>
                </c:pt>
                <c:pt idx="1">
                  <c:v>59.908580073164174</c:v>
                </c:pt>
                <c:pt idx="2">
                  <c:v>54.876838070181179</c:v>
                </c:pt>
                <c:pt idx="3">
                  <c:v>54</c:v>
                </c:pt>
                <c:pt idx="4">
                  <c:v>47.063435633235486</c:v>
                </c:pt>
                <c:pt idx="5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Ниже среднего общего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32.8876848797278</c:v>
                </c:pt>
                <c:pt idx="1">
                  <c:v>40.09141992683589</c:v>
                </c:pt>
                <c:pt idx="2">
                  <c:v>45.123161929818785</c:v>
                </c:pt>
                <c:pt idx="3">
                  <c:v>45.725464968077844</c:v>
                </c:pt>
                <c:pt idx="4">
                  <c:v>52.936564366764514</c:v>
                </c:pt>
                <c:pt idx="5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6689536"/>
        <c:axId val="156691456"/>
      </c:barChart>
      <c:catAx>
        <c:axId val="156689536"/>
        <c:scaling>
          <c:orientation val="minMax"/>
        </c:scaling>
        <c:axPos val="l"/>
        <c:numFmt formatCode="General" sourceLinked="0"/>
        <c:tickLblPos val="nextTo"/>
        <c:crossAx val="156691456"/>
        <c:crosses val="autoZero"/>
        <c:auto val="1"/>
        <c:lblAlgn val="ctr"/>
        <c:lblOffset val="100"/>
      </c:catAx>
      <c:valAx>
        <c:axId val="156691456"/>
        <c:scaling>
          <c:orientation val="minMax"/>
        </c:scaling>
        <c:delete val="1"/>
        <c:axPos val="b"/>
        <c:numFmt formatCode="0%" sourceLinked="1"/>
        <c:tickLblPos val="none"/>
        <c:crossAx val="156689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12E-2"/>
          <c:y val="0.76157176121187065"/>
          <c:w val="0.86687903364300434"/>
          <c:h val="0.23842823878812996"/>
        </c:manualLayout>
      </c:layout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plotArea>
      <c:layout>
        <c:manualLayout>
          <c:layoutTarget val="inner"/>
          <c:xMode val="edge"/>
          <c:yMode val="edge"/>
          <c:x val="0.32438986790631158"/>
          <c:y val="6.7531865538563177E-2"/>
          <c:w val="0.62446605034617364"/>
          <c:h val="0.6758168804274987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Ниже среднего общего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62.84135410792824</c:v>
                </c:pt>
                <c:pt idx="1">
                  <c:v>54.014770080258714</c:v>
                </c:pt>
                <c:pt idx="2">
                  <c:v>57.97704236374377</c:v>
                </c:pt>
                <c:pt idx="3">
                  <c:v>48.195926314636139</c:v>
                </c:pt>
                <c:pt idx="4">
                  <c:v>53.402366239699305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Ниже среднего общего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36.840604307572001</c:v>
                </c:pt>
                <c:pt idx="1">
                  <c:v>45.985229919741258</c:v>
                </c:pt>
                <c:pt idx="2">
                  <c:v>41.890425278788733</c:v>
                </c:pt>
                <c:pt idx="3">
                  <c:v>51.50124662068842</c:v>
                </c:pt>
                <c:pt idx="4">
                  <c:v>46.597633760300738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6794880"/>
        <c:axId val="156797568"/>
      </c:barChart>
      <c:catAx>
        <c:axId val="156794880"/>
        <c:scaling>
          <c:orientation val="minMax"/>
        </c:scaling>
        <c:axPos val="l"/>
        <c:numFmt formatCode="General" sourceLinked="0"/>
        <c:tickLblPos val="nextTo"/>
        <c:crossAx val="156797568"/>
        <c:crosses val="autoZero"/>
        <c:auto val="1"/>
        <c:lblAlgn val="ctr"/>
        <c:lblOffset val="100"/>
      </c:catAx>
      <c:valAx>
        <c:axId val="156797568"/>
        <c:scaling>
          <c:orientation val="minMax"/>
        </c:scaling>
        <c:delete val="1"/>
        <c:axPos val="b"/>
        <c:numFmt formatCode="0%" sourceLinked="1"/>
        <c:tickLblPos val="none"/>
        <c:crossAx val="156794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134E-2"/>
          <c:y val="0.78185485513013464"/>
          <c:w val="0.866879033643005"/>
          <c:h val="0.21814514486986608"/>
        </c:manualLayout>
      </c:layout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>
        <c:manualLayout>
          <c:layoutTarget val="inner"/>
          <c:xMode val="edge"/>
          <c:yMode val="edge"/>
          <c:x val="0.33781861114516226"/>
          <c:y val="2.2837397728175505E-2"/>
          <c:w val="0.64829481391018173"/>
          <c:h val="0.6694316215381941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Ниже среднего общего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64.833799358268948</c:v>
                </c:pt>
                <c:pt idx="1">
                  <c:v>74.661186750560333</c:v>
                </c:pt>
                <c:pt idx="2">
                  <c:v>61.41997241848469</c:v>
                </c:pt>
                <c:pt idx="3">
                  <c:v>59.544287352421229</c:v>
                </c:pt>
                <c:pt idx="4">
                  <c:v>53.603853418349971</c:v>
                </c:pt>
                <c:pt idx="5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Ниже среднего общего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32.486911145121262</c:v>
                </c:pt>
                <c:pt idx="1">
                  <c:v>23.808587024290084</c:v>
                </c:pt>
                <c:pt idx="2">
                  <c:v>36.906453839566005</c:v>
                </c:pt>
                <c:pt idx="3">
                  <c:v>38.207333527571329</c:v>
                </c:pt>
                <c:pt idx="4">
                  <c:v>41.508200097303522</c:v>
                </c:pt>
                <c:pt idx="5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Ниже среднего общего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2.6792894966097385</c:v>
                </c:pt>
                <c:pt idx="1">
                  <c:v>1.530226225149534</c:v>
                </c:pt>
                <c:pt idx="2">
                  <c:v>1.673573741949246</c:v>
                </c:pt>
                <c:pt idx="3">
                  <c:v>2.2483791200073897</c:v>
                </c:pt>
                <c:pt idx="4">
                  <c:v>4.887946484346517</c:v>
                </c:pt>
                <c:pt idx="5">
                  <c:v>2</c:v>
                </c:pt>
              </c:numCache>
            </c:numRef>
          </c:val>
        </c:ser>
        <c:dLbls/>
        <c:overlap val="100"/>
        <c:axId val="158457856"/>
        <c:axId val="158459776"/>
      </c:barChart>
      <c:catAx>
        <c:axId val="158457856"/>
        <c:scaling>
          <c:orientation val="minMax"/>
        </c:scaling>
        <c:axPos val="l"/>
        <c:numFmt formatCode="General" sourceLinked="0"/>
        <c:tickLblPos val="nextTo"/>
        <c:crossAx val="158459776"/>
        <c:crosses val="autoZero"/>
        <c:auto val="1"/>
        <c:lblAlgn val="ctr"/>
        <c:lblOffset val="100"/>
      </c:catAx>
      <c:valAx>
        <c:axId val="158459776"/>
        <c:scaling>
          <c:orientation val="minMax"/>
        </c:scaling>
        <c:delete val="1"/>
        <c:axPos val="b"/>
        <c:numFmt formatCode="0%" sourceLinked="1"/>
        <c:tickLblPos val="none"/>
        <c:crossAx val="158457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9829102956385724E-2"/>
          <c:y val="0.72439069269836875"/>
          <c:w val="0.82284342621831175"/>
          <c:h val="0.2756093073016328"/>
        </c:manualLayout>
      </c:layout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.35183398950131234"/>
          <c:y val="0"/>
          <c:w val="0.27573968026723933"/>
          <c:h val="0.7187506923576159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квартиру или дом денег хватает</c:v>
                </c:pt>
                <c:pt idx="1">
                  <c:v>На автомобиль денег хватает, но квартиру или дом купить не можем</c:v>
                </c:pt>
                <c:pt idx="2">
                  <c:v>На бытовую технику денег хватает, но автомобиль купить не можем</c:v>
                </c:pt>
                <c:pt idx="3">
                  <c:v>На одежду, обувь денег хватает, но крупную бытовую технику купить не можем</c:v>
                </c:pt>
                <c:pt idx="4">
                  <c:v>На питание денег хватает, но одежду, обувь купить не можем</c:v>
                </c:pt>
                <c:pt idx="5">
                  <c:v>Денег не хватает даже на питание</c:v>
                </c:pt>
                <c:pt idx="6">
                  <c:v>В целом по выборке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67.574379354689754</c:v>
                </c:pt>
                <c:pt idx="1">
                  <c:v>69.472454735211215</c:v>
                </c:pt>
                <c:pt idx="2">
                  <c:v>61.133868572493725</c:v>
                </c:pt>
                <c:pt idx="3">
                  <c:v>56.60146777652583</c:v>
                </c:pt>
                <c:pt idx="4">
                  <c:v>43.518346184751302</c:v>
                </c:pt>
                <c:pt idx="5">
                  <c:v>51.880843884333871</c:v>
                </c:pt>
                <c:pt idx="6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квартиру или дом денег хватает</c:v>
                </c:pt>
                <c:pt idx="1">
                  <c:v>На автомобиль денег хватает, но квартиру или дом купить не можем</c:v>
                </c:pt>
                <c:pt idx="2">
                  <c:v>На бытовую технику денег хватает, но автомобиль купить не можем</c:v>
                </c:pt>
                <c:pt idx="3">
                  <c:v>На одежду, обувь денег хватает, но крупную бытовую технику купить не можем</c:v>
                </c:pt>
                <c:pt idx="4">
                  <c:v>На питание денег хватает, но одежду, обувь купить не можем</c:v>
                </c:pt>
                <c:pt idx="5">
                  <c:v>Денег не хватает даже на питание</c:v>
                </c:pt>
                <c:pt idx="6">
                  <c:v>В целом по выборке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32.425620645310076</c:v>
                </c:pt>
                <c:pt idx="1">
                  <c:v>30.527545264788827</c:v>
                </c:pt>
                <c:pt idx="2">
                  <c:v>38.366419186834761</c:v>
                </c:pt>
                <c:pt idx="3">
                  <c:v>43.23360137189529</c:v>
                </c:pt>
                <c:pt idx="4">
                  <c:v>56.062793231464312</c:v>
                </c:pt>
                <c:pt idx="5">
                  <c:v>48.119156115666094</c:v>
                </c:pt>
                <c:pt idx="6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0253952"/>
        <c:axId val="150255488"/>
      </c:barChart>
      <c:catAx>
        <c:axId val="15025395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0255488"/>
        <c:crosses val="autoZero"/>
        <c:auto val="1"/>
        <c:lblAlgn val="ctr"/>
        <c:lblOffset val="100"/>
      </c:catAx>
      <c:valAx>
        <c:axId val="150255488"/>
        <c:scaling>
          <c:orientation val="minMax"/>
        </c:scaling>
        <c:delete val="1"/>
        <c:axPos val="b"/>
        <c:numFmt formatCode="0%" sourceLinked="1"/>
        <c:tickLblPos val="none"/>
        <c:crossAx val="150253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134E-2"/>
          <c:y val="0.76157176121187065"/>
          <c:w val="0.54869720830350854"/>
          <c:h val="0.23842823878813002"/>
        </c:manualLayout>
      </c:layout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plotArea>
      <c:layout>
        <c:manualLayout>
          <c:layoutTarget val="inner"/>
          <c:xMode val="edge"/>
          <c:yMode val="edge"/>
          <c:x val="0.34257697256589864"/>
          <c:y val="6.7531865538563177E-2"/>
          <c:w val="0.39047651299914626"/>
          <c:h val="0.6885867250928949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квартиру или дом денег хватает</c:v>
                </c:pt>
                <c:pt idx="1">
                  <c:v>На автомобиль денег хватает, но квартиру или дом купить не можем</c:v>
                </c:pt>
                <c:pt idx="2">
                  <c:v>На бытовую технику денег хватает, но автомобиль купить не можем</c:v>
                </c:pt>
                <c:pt idx="3">
                  <c:v>На одежду, обувь денег хватает, но крупную бытовую технику купить не можем</c:v>
                </c:pt>
                <c:pt idx="4">
                  <c:v>На питание денег хватает, но одежду, обувь купить не можем</c:v>
                </c:pt>
                <c:pt idx="5">
                  <c:v>Денег не хватает даже на питание</c:v>
                </c:pt>
                <c:pt idx="6">
                  <c:v>В целом по выборке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60.138590622776661</c:v>
                </c:pt>
                <c:pt idx="1">
                  <c:v>56.391343945463454</c:v>
                </c:pt>
                <c:pt idx="2">
                  <c:v>57.066259895118655</c:v>
                </c:pt>
                <c:pt idx="3">
                  <c:v>57.104564923484276</c:v>
                </c:pt>
                <c:pt idx="4">
                  <c:v>62.382011486454026</c:v>
                </c:pt>
                <c:pt idx="5">
                  <c:v>66.133176155177168</c:v>
                </c:pt>
                <c:pt idx="6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квартиру или дом денег хватает</c:v>
                </c:pt>
                <c:pt idx="1">
                  <c:v>На автомобиль денег хватает, но квартиру или дом купить не можем</c:v>
                </c:pt>
                <c:pt idx="2">
                  <c:v>На бытовую технику денег хватает, но автомобиль купить не можем</c:v>
                </c:pt>
                <c:pt idx="3">
                  <c:v>На одежду, обувь денег хватает, но крупную бытовую технику купить не можем</c:v>
                </c:pt>
                <c:pt idx="4">
                  <c:v>На питание денег хватает, но одежду, обувь купить не можем</c:v>
                </c:pt>
                <c:pt idx="5">
                  <c:v>Денег не хватает даже на питание</c:v>
                </c:pt>
                <c:pt idx="6">
                  <c:v>В целом по выборке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39.861409377223254</c:v>
                </c:pt>
                <c:pt idx="1">
                  <c:v>43.608656054536596</c:v>
                </c:pt>
                <c:pt idx="2">
                  <c:v>42.767451637707445</c:v>
                </c:pt>
                <c:pt idx="3">
                  <c:v>42.432068448685953</c:v>
                </c:pt>
                <c:pt idx="4">
                  <c:v>37.617988513545974</c:v>
                </c:pt>
                <c:pt idx="5">
                  <c:v>33.866823844822861</c:v>
                </c:pt>
                <c:pt idx="6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6274688"/>
        <c:axId val="156276224"/>
      </c:barChart>
      <c:catAx>
        <c:axId val="15627468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6276224"/>
        <c:crosses val="autoZero"/>
        <c:auto val="1"/>
        <c:lblAlgn val="ctr"/>
        <c:lblOffset val="100"/>
      </c:catAx>
      <c:valAx>
        <c:axId val="156276224"/>
        <c:scaling>
          <c:orientation val="minMax"/>
        </c:scaling>
        <c:delete val="1"/>
        <c:axPos val="b"/>
        <c:numFmt formatCode="0%" sourceLinked="1"/>
        <c:tickLblPos val="none"/>
        <c:crossAx val="156274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134E-2"/>
          <c:y val="0.78185485513013464"/>
          <c:w val="0.69562371886056373"/>
          <c:h val="0.21814514486986619"/>
        </c:manualLayout>
      </c:layout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>
        <c:manualLayout>
          <c:layoutTarget val="inner"/>
          <c:xMode val="edge"/>
          <c:yMode val="edge"/>
          <c:x val="0.45957296712387286"/>
          <c:y val="2.283739772817554E-2"/>
          <c:w val="0.31267977405696601"/>
          <c:h val="0.6694316215381945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квартиру или дом денег хватает</c:v>
                </c:pt>
                <c:pt idx="1">
                  <c:v>На автомобиль денег хватает, но квартиру или дом купить не можем</c:v>
                </c:pt>
                <c:pt idx="2">
                  <c:v>На бытовую технику денег хватает, но автомобиль купить не можем</c:v>
                </c:pt>
                <c:pt idx="3">
                  <c:v>На одежду, обувь денег хватает, но крупную бытовую технику купить не можем</c:v>
                </c:pt>
                <c:pt idx="4">
                  <c:v>На питание денег хватает, но одежду, обувь купить не можем</c:v>
                </c:pt>
                <c:pt idx="5">
                  <c:v>Денег не хватает даже на питание</c:v>
                </c:pt>
                <c:pt idx="6">
                  <c:v>В целом по выборке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67.050481061085748</c:v>
                </c:pt>
                <c:pt idx="1">
                  <c:v>64.414087232570978</c:v>
                </c:pt>
                <c:pt idx="2">
                  <c:v>64.33721055650291</c:v>
                </c:pt>
                <c:pt idx="3">
                  <c:v>61.876677236179269</c:v>
                </c:pt>
                <c:pt idx="4">
                  <c:v>54.51386574113878</c:v>
                </c:pt>
                <c:pt idx="5">
                  <c:v>62.044277486574295</c:v>
                </c:pt>
                <c:pt idx="6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квартиру или дом денег хватает</c:v>
                </c:pt>
                <c:pt idx="1">
                  <c:v>На автомобиль денег хватает, но квартиру или дом купить не можем</c:v>
                </c:pt>
                <c:pt idx="2">
                  <c:v>На бытовую технику денег хватает, но автомобиль купить не можем</c:v>
                </c:pt>
                <c:pt idx="3">
                  <c:v>На одежду, обувь денег хватает, но крупную бытовую технику купить не можем</c:v>
                </c:pt>
                <c:pt idx="4">
                  <c:v>На питание денег хватает, но одежду, обувь купить не можем</c:v>
                </c:pt>
                <c:pt idx="5">
                  <c:v>Денег не хватает даже на питание</c:v>
                </c:pt>
                <c:pt idx="6">
                  <c:v>В целом по выборке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31.214705190522661</c:v>
                </c:pt>
                <c:pt idx="1">
                  <c:v>33.000821691783585</c:v>
                </c:pt>
                <c:pt idx="2">
                  <c:v>33.820775107554816</c:v>
                </c:pt>
                <c:pt idx="3">
                  <c:v>34.978171862097255</c:v>
                </c:pt>
                <c:pt idx="4">
                  <c:v>44.052773448564281</c:v>
                </c:pt>
                <c:pt idx="5">
                  <c:v>35.141478634495883</c:v>
                </c:pt>
                <c:pt idx="6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На квартиру или дом денег хватает</c:v>
                </c:pt>
                <c:pt idx="1">
                  <c:v>На автомобиль денег хватает, но квартиру или дом купить не можем</c:v>
                </c:pt>
                <c:pt idx="2">
                  <c:v>На бытовую технику денег хватает, но автомобиль купить не можем</c:v>
                </c:pt>
                <c:pt idx="3">
                  <c:v>На одежду, обувь денег хватает, но крупную бытовую технику купить не можем</c:v>
                </c:pt>
                <c:pt idx="4">
                  <c:v>На питание денег хватает, но одежду, обувь купить не можем</c:v>
                </c:pt>
                <c:pt idx="5">
                  <c:v>Денег не хватает даже на питание</c:v>
                </c:pt>
                <c:pt idx="6">
                  <c:v>В целом по выборке</c:v>
                </c:pt>
              </c:strCache>
            </c:strRef>
          </c:cat>
          <c:val>
            <c:numRef>
              <c:f>Лист1!$D$2:$D$8</c:f>
              <c:numCache>
                <c:formatCode>0</c:formatCode>
                <c:ptCount val="7"/>
                <c:pt idx="0">
                  <c:v>1.73481374839157</c:v>
                </c:pt>
                <c:pt idx="1">
                  <c:v>2.5850910756454</c:v>
                </c:pt>
                <c:pt idx="2">
                  <c:v>1.8420143359421497</c:v>
                </c:pt>
                <c:pt idx="3">
                  <c:v>3.1451509017233898</c:v>
                </c:pt>
                <c:pt idx="4">
                  <c:v>1.4333608102969226</c:v>
                </c:pt>
                <c:pt idx="5">
                  <c:v>2.8142438789298128</c:v>
                </c:pt>
                <c:pt idx="6">
                  <c:v>2</c:v>
                </c:pt>
              </c:numCache>
            </c:numRef>
          </c:val>
        </c:ser>
        <c:dLbls/>
        <c:overlap val="100"/>
        <c:axId val="156351872"/>
        <c:axId val="156361856"/>
      </c:barChart>
      <c:catAx>
        <c:axId val="156351872"/>
        <c:scaling>
          <c:orientation val="minMax"/>
        </c:scaling>
        <c:axPos val="l"/>
        <c:numFmt formatCode="General" sourceLinked="0"/>
        <c:tickLblPos val="nextTo"/>
        <c:crossAx val="156361856"/>
        <c:crosses val="autoZero"/>
        <c:auto val="1"/>
        <c:lblAlgn val="ctr"/>
        <c:lblOffset val="100"/>
      </c:catAx>
      <c:valAx>
        <c:axId val="156361856"/>
        <c:scaling>
          <c:orientation val="minMax"/>
        </c:scaling>
        <c:delete val="1"/>
        <c:axPos val="b"/>
        <c:numFmt formatCode="0%" sourceLinked="1"/>
        <c:tickLblPos val="none"/>
        <c:crossAx val="156351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248787974603153"/>
          <c:y val="0.72439069269836909"/>
          <c:w val="0.55360809567561964"/>
          <c:h val="0.2756093073016328"/>
        </c:manualLayout>
      </c:layout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.28886903837421918"/>
          <c:y val="0"/>
          <c:w val="0.3378342461567429"/>
          <c:h val="0.7187506923576161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менее 50 тыс.</c:v>
                </c:pt>
                <c:pt idx="3">
                  <c:v>Город от 50 до 100 тыс.</c:v>
                </c:pt>
                <c:pt idx="4">
                  <c:v>Город от 100 до 250 тыс.</c:v>
                </c:pt>
                <c:pt idx="5">
                  <c:v>Город от 250 до 500 тыс.</c:v>
                </c:pt>
                <c:pt idx="6">
                  <c:v>Город от 500 тыс. до 1 млн.</c:v>
                </c:pt>
                <c:pt idx="7">
                  <c:v>Город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52.664547859825596</c:v>
                </c:pt>
                <c:pt idx="1">
                  <c:v>53.423263250920506</c:v>
                </c:pt>
                <c:pt idx="2">
                  <c:v>56</c:v>
                </c:pt>
                <c:pt idx="3">
                  <c:v>61.872261559257581</c:v>
                </c:pt>
                <c:pt idx="4">
                  <c:v>66.652273419655046</c:v>
                </c:pt>
                <c:pt idx="5">
                  <c:v>62.785600364590849</c:v>
                </c:pt>
                <c:pt idx="6">
                  <c:v>66.828291998252368</c:v>
                </c:pt>
                <c:pt idx="7">
                  <c:v>62.276500667222322</c:v>
                </c:pt>
                <c:pt idx="8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менее 50 тыс.</c:v>
                </c:pt>
                <c:pt idx="3">
                  <c:v>Город от 50 до 100 тыс.</c:v>
                </c:pt>
                <c:pt idx="4">
                  <c:v>Город от 100 до 250 тыс.</c:v>
                </c:pt>
                <c:pt idx="5">
                  <c:v>Город от 250 до 500 тыс.</c:v>
                </c:pt>
                <c:pt idx="6">
                  <c:v>Город от 500 тыс. до 1 млн.</c:v>
                </c:pt>
                <c:pt idx="7">
                  <c:v>Город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47.335452140174354</c:v>
                </c:pt>
                <c:pt idx="1">
                  <c:v>46.146585126119213</c:v>
                </c:pt>
                <c:pt idx="2">
                  <c:v>44.073723049732259</c:v>
                </c:pt>
                <c:pt idx="3">
                  <c:v>38.127738440742306</c:v>
                </c:pt>
                <c:pt idx="4">
                  <c:v>33.347726580344997</c:v>
                </c:pt>
                <c:pt idx="5">
                  <c:v>37.2143996354094</c:v>
                </c:pt>
                <c:pt idx="6">
                  <c:v>32.836318282534734</c:v>
                </c:pt>
                <c:pt idx="7">
                  <c:v>37.3203031487093</c:v>
                </c:pt>
                <c:pt idx="8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7754112"/>
        <c:axId val="157755648"/>
      </c:barChart>
      <c:catAx>
        <c:axId val="15775411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7755648"/>
        <c:crosses val="autoZero"/>
        <c:auto val="1"/>
        <c:lblAlgn val="ctr"/>
        <c:lblOffset val="100"/>
      </c:catAx>
      <c:valAx>
        <c:axId val="157755648"/>
        <c:scaling>
          <c:orientation val="minMax"/>
        </c:scaling>
        <c:delete val="1"/>
        <c:axPos val="b"/>
        <c:numFmt formatCode="0%" sourceLinked="1"/>
        <c:tickLblPos val="none"/>
        <c:crossAx val="157754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134E-2"/>
          <c:y val="0.76157176121187065"/>
          <c:w val="0.54869720830350899"/>
          <c:h val="0.23842823878813013"/>
        </c:manualLayout>
      </c:layout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plotArea>
      <c:layout>
        <c:manualLayout>
          <c:layoutTarget val="inner"/>
          <c:xMode val="edge"/>
          <c:yMode val="edge"/>
          <c:x val="0.38539080029831785"/>
          <c:y val="6.7531865538563177E-2"/>
          <c:w val="0.34766268526672611"/>
          <c:h val="0.7268962590890885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менее 50 тыс.</c:v>
                </c:pt>
                <c:pt idx="3">
                  <c:v>Город от 50 до 100 тыс.</c:v>
                </c:pt>
                <c:pt idx="4">
                  <c:v>Город от 100 до 250 тыс.</c:v>
                </c:pt>
                <c:pt idx="5">
                  <c:v>Город от 250 до 500 тыс.</c:v>
                </c:pt>
                <c:pt idx="6">
                  <c:v>Город от 500 тыс. до 1 млн.</c:v>
                </c:pt>
                <c:pt idx="7">
                  <c:v>Город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57.937049614233622</c:v>
                </c:pt>
                <c:pt idx="1">
                  <c:v>61.123173646541744</c:v>
                </c:pt>
                <c:pt idx="2">
                  <c:v>59.360495030278763</c:v>
                </c:pt>
                <c:pt idx="3">
                  <c:v>60.109838026477888</c:v>
                </c:pt>
                <c:pt idx="4">
                  <c:v>54.934875661285119</c:v>
                </c:pt>
                <c:pt idx="5">
                  <c:v>56</c:v>
                </c:pt>
                <c:pt idx="6">
                  <c:v>60.22093030149351</c:v>
                </c:pt>
                <c:pt idx="7">
                  <c:v>57.607290161660288</c:v>
                </c:pt>
                <c:pt idx="8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менее 50 тыс.</c:v>
                </c:pt>
                <c:pt idx="3">
                  <c:v>Город от 50 до 100 тыс.</c:v>
                </c:pt>
                <c:pt idx="4">
                  <c:v>Город от 100 до 250 тыс.</c:v>
                </c:pt>
                <c:pt idx="5">
                  <c:v>Город от 250 до 500 тыс.</c:v>
                </c:pt>
                <c:pt idx="6">
                  <c:v>Город от 500 тыс. до 1 млн.</c:v>
                </c:pt>
                <c:pt idx="7">
                  <c:v>Город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41.859391419856401</c:v>
                </c:pt>
                <c:pt idx="1">
                  <c:v>38.876826353458348</c:v>
                </c:pt>
                <c:pt idx="2">
                  <c:v>40.639504969721187</c:v>
                </c:pt>
                <c:pt idx="3">
                  <c:v>39.890161973522076</c:v>
                </c:pt>
                <c:pt idx="4">
                  <c:v>45.065124338714988</c:v>
                </c:pt>
                <c:pt idx="5">
                  <c:v>43.998103336612282</c:v>
                </c:pt>
                <c:pt idx="6">
                  <c:v>39.542453431356094</c:v>
                </c:pt>
                <c:pt idx="7">
                  <c:v>42.009239517736354</c:v>
                </c:pt>
                <c:pt idx="8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7850624"/>
        <c:axId val="157860608"/>
      </c:barChart>
      <c:catAx>
        <c:axId val="157850624"/>
        <c:scaling>
          <c:orientation val="minMax"/>
        </c:scaling>
        <c:axPos val="l"/>
        <c:numFmt formatCode="General" sourceLinked="0"/>
        <c:tickLblPos val="nextTo"/>
        <c:crossAx val="157860608"/>
        <c:crosses val="autoZero"/>
        <c:auto val="1"/>
        <c:lblAlgn val="ctr"/>
        <c:lblOffset val="100"/>
      </c:catAx>
      <c:valAx>
        <c:axId val="157860608"/>
        <c:scaling>
          <c:orientation val="minMax"/>
        </c:scaling>
        <c:delete val="1"/>
        <c:axPos val="b"/>
        <c:numFmt formatCode="0%" sourceLinked="1"/>
        <c:tickLblPos val="none"/>
        <c:crossAx val="157850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134E-2"/>
          <c:y val="0.78185485513013464"/>
          <c:w val="0.69562371886056373"/>
          <c:h val="0.2181451448698663"/>
        </c:manualLayout>
      </c:layout>
    </c:legend>
    <c:plotVisOnly val="1"/>
    <c:dispBlanksAs val="gap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203319537457369"/>
          <c:y val="2.6051456690863086E-2"/>
          <c:w val="0.46925270285546011"/>
          <c:h val="0.66163287886099642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следует помогать другим людям</c:v>
                </c:pt>
              </c:strCache>
            </c:strRef>
          </c:tx>
          <c:dLbls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Ниже среднего общего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1.3729533983798099</c:v>
                </c:pt>
                <c:pt idx="1">
                  <c:v>0</c:v>
                </c:pt>
                <c:pt idx="2">
                  <c:v>1.429335460904146</c:v>
                </c:pt>
                <c:pt idx="3">
                  <c:v>2.6015617213909685</c:v>
                </c:pt>
                <c:pt idx="4">
                  <c:v>6.0461252076622145</c:v>
                </c:pt>
                <c:pt idx="5" formatCode="####">
                  <c:v>1.6609946903558377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зависит от людей, обстоятельств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Ниже среднего общего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11.07943586513983</c:v>
                </c:pt>
                <c:pt idx="1">
                  <c:v>10.4045379259331</c:v>
                </c:pt>
                <c:pt idx="2">
                  <c:v>15.332361223404805</c:v>
                </c:pt>
                <c:pt idx="3">
                  <c:v>15.046388612760135</c:v>
                </c:pt>
                <c:pt idx="4">
                  <c:v>22.377502087580343</c:v>
                </c:pt>
                <c:pt idx="5" formatCode="####">
                  <c:v>13.558000723735548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следует помогать другим людям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Ниже среднего общего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86.102708163857145</c:v>
                </c:pt>
                <c:pt idx="1">
                  <c:v>87.815636776899055</c:v>
                </c:pt>
                <c:pt idx="2">
                  <c:v>81.639818848311819</c:v>
                </c:pt>
                <c:pt idx="3">
                  <c:v>81.110406308807185</c:v>
                </c:pt>
                <c:pt idx="4">
                  <c:v>70.866296939671713</c:v>
                </c:pt>
                <c:pt idx="5" formatCode="####">
                  <c:v>83.317422959385325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Ниже среднего общего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Лист1!$E$2:$E$7</c:f>
              <c:numCache>
                <c:formatCode>0</c:formatCode>
                <c:ptCount val="6"/>
                <c:pt idx="0">
                  <c:v>1.4449025726231433</c:v>
                </c:pt>
                <c:pt idx="1">
                  <c:v>1.7798252971677637</c:v>
                </c:pt>
                <c:pt idx="2">
                  <c:v>1.5984844673791794</c:v>
                </c:pt>
                <c:pt idx="3">
                  <c:v>1.241643357041629</c:v>
                </c:pt>
                <c:pt idx="4">
                  <c:v>0.71007576508573966</c:v>
                </c:pt>
                <c:pt idx="5" formatCode="####">
                  <c:v>1.463581626523069</c:v>
                </c:pt>
              </c:numCache>
            </c:numRef>
          </c:val>
        </c:ser>
        <c:dLbls/>
        <c:overlap val="100"/>
        <c:axId val="135306624"/>
        <c:axId val="135320704"/>
      </c:barChart>
      <c:catAx>
        <c:axId val="135306624"/>
        <c:scaling>
          <c:orientation val="minMax"/>
        </c:scaling>
        <c:axPos val="l"/>
        <c:numFmt formatCode="General" sourceLinked="0"/>
        <c:tickLblPos val="nextTo"/>
        <c:crossAx val="135320704"/>
        <c:crosses val="autoZero"/>
        <c:auto val="1"/>
        <c:lblAlgn val="ctr"/>
        <c:lblOffset val="100"/>
      </c:catAx>
      <c:valAx>
        <c:axId val="135320704"/>
        <c:scaling>
          <c:orientation val="minMax"/>
        </c:scaling>
        <c:delete val="1"/>
        <c:axPos val="b"/>
        <c:numFmt formatCode="0%" sourceLinked="1"/>
        <c:tickLblPos val="none"/>
        <c:crossAx val="135306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196172852436038"/>
          <c:y val="0.77521113390111063"/>
          <c:w val="0.72793160907112564"/>
          <c:h val="0.17492708701010382"/>
        </c:manualLayout>
      </c:layout>
    </c:legend>
    <c:plotVisOnly val="1"/>
    <c:dispBlanksAs val="gap"/>
  </c:chart>
  <c:txPr>
    <a:bodyPr/>
    <a:lstStyle/>
    <a:p>
      <a:pPr>
        <a:defRPr sz="13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>
        <c:manualLayout>
          <c:layoutTarget val="inner"/>
          <c:xMode val="edge"/>
          <c:yMode val="edge"/>
          <c:x val="0.45957296712387308"/>
          <c:y val="2.2837397728175574E-2"/>
          <c:w val="0.31267977405696612"/>
          <c:h val="0.6694316215381951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менее 50 тыс.</c:v>
                </c:pt>
                <c:pt idx="3">
                  <c:v>Город от 50 до 100 тыс.</c:v>
                </c:pt>
                <c:pt idx="4">
                  <c:v>Город от 100 до 250 тыс.</c:v>
                </c:pt>
                <c:pt idx="5">
                  <c:v>Город от 250 до 500 тыс.</c:v>
                </c:pt>
                <c:pt idx="6">
                  <c:v>Город от 500 тыс. до 1 млн.</c:v>
                </c:pt>
                <c:pt idx="7">
                  <c:v>Город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59.051536088994006</c:v>
                </c:pt>
                <c:pt idx="1">
                  <c:v>69.194158065979266</c:v>
                </c:pt>
                <c:pt idx="2">
                  <c:v>67.691075443237224</c:v>
                </c:pt>
                <c:pt idx="3">
                  <c:v>67.708379973801158</c:v>
                </c:pt>
                <c:pt idx="4">
                  <c:v>56.214105894703657</c:v>
                </c:pt>
                <c:pt idx="5">
                  <c:v>60.768398294143985</c:v>
                </c:pt>
                <c:pt idx="6">
                  <c:v>62.440051023003974</c:v>
                </c:pt>
                <c:pt idx="7">
                  <c:v>64.047187492292693</c:v>
                </c:pt>
                <c:pt idx="8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менее 50 тыс.</c:v>
                </c:pt>
                <c:pt idx="3">
                  <c:v>Город от 50 до 100 тыс.</c:v>
                </c:pt>
                <c:pt idx="4">
                  <c:v>Город от 100 до 250 тыс.</c:v>
                </c:pt>
                <c:pt idx="5">
                  <c:v>Город от 250 до 500 тыс.</c:v>
                </c:pt>
                <c:pt idx="6">
                  <c:v>Город от 500 тыс. до 1 млн.</c:v>
                </c:pt>
                <c:pt idx="7">
                  <c:v>Город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39.231242988214575</c:v>
                </c:pt>
                <c:pt idx="1">
                  <c:v>28.734762406248144</c:v>
                </c:pt>
                <c:pt idx="2">
                  <c:v>29.945407620373508</c:v>
                </c:pt>
                <c:pt idx="3">
                  <c:v>30.431383758171389</c:v>
                </c:pt>
                <c:pt idx="4">
                  <c:v>42.236245526889448</c:v>
                </c:pt>
                <c:pt idx="5">
                  <c:v>36.798491303736085</c:v>
                </c:pt>
                <c:pt idx="6">
                  <c:v>32.684538093690648</c:v>
                </c:pt>
                <c:pt idx="7">
                  <c:v>33.965283810967911</c:v>
                </c:pt>
                <c:pt idx="8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менее 50 тыс.</c:v>
                </c:pt>
                <c:pt idx="3">
                  <c:v>Город от 50 до 100 тыс.</c:v>
                </c:pt>
                <c:pt idx="4">
                  <c:v>Город от 100 до 250 тыс.</c:v>
                </c:pt>
                <c:pt idx="5">
                  <c:v>Город от 250 до 500 тыс.</c:v>
                </c:pt>
                <c:pt idx="6">
                  <c:v>Город от 500 тыс. до 1 млн.</c:v>
                </c:pt>
                <c:pt idx="7">
                  <c:v>Город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1.7172209227912867</c:v>
                </c:pt>
                <c:pt idx="1">
                  <c:v>2.0710795277726497</c:v>
                </c:pt>
                <c:pt idx="2">
                  <c:v>2.3635169363892139</c:v>
                </c:pt>
                <c:pt idx="3">
                  <c:v>1.8602362680273852</c:v>
                </c:pt>
                <c:pt idx="4">
                  <c:v>1.5496485784070271</c:v>
                </c:pt>
                <c:pt idx="5">
                  <c:v>2.4331104021201839</c:v>
                </c:pt>
                <c:pt idx="6">
                  <c:v>4.8754108833052134</c:v>
                </c:pt>
                <c:pt idx="7">
                  <c:v>1.9875286967392827</c:v>
                </c:pt>
                <c:pt idx="8">
                  <c:v>2</c:v>
                </c:pt>
              </c:numCache>
            </c:numRef>
          </c:val>
        </c:ser>
        <c:dLbls/>
        <c:overlap val="100"/>
        <c:axId val="158538368"/>
        <c:axId val="158548352"/>
      </c:barChart>
      <c:catAx>
        <c:axId val="158538368"/>
        <c:scaling>
          <c:orientation val="minMax"/>
        </c:scaling>
        <c:axPos val="l"/>
        <c:numFmt formatCode="General" sourceLinked="0"/>
        <c:tickLblPos val="nextTo"/>
        <c:crossAx val="158548352"/>
        <c:crosses val="autoZero"/>
        <c:auto val="1"/>
        <c:lblAlgn val="ctr"/>
        <c:lblOffset val="100"/>
      </c:catAx>
      <c:valAx>
        <c:axId val="158548352"/>
        <c:scaling>
          <c:orientation val="minMax"/>
        </c:scaling>
        <c:delete val="1"/>
        <c:axPos val="b"/>
        <c:numFmt formatCode="0%" sourceLinked="1"/>
        <c:tickLblPos val="none"/>
        <c:crossAx val="158538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977200766735282"/>
          <c:y val="0.72439069269836953"/>
          <c:w val="0.55360809567561964"/>
          <c:h val="0.2756093073016328"/>
        </c:manualLayout>
      </c:layout>
    </c:legend>
    <c:plotVisOnly val="1"/>
    <c:dispBlanksAs val="gap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.26320451055431343"/>
          <c:y val="0"/>
          <c:w val="0.41456427245900473"/>
          <c:h val="0.71875069235761635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пользуются</c:v>
                </c:pt>
                <c:pt idx="1">
                  <c:v>годовая аудитория</c:v>
                </c:pt>
                <c:pt idx="2">
                  <c:v>месячная аудитория</c:v>
                </c:pt>
                <c:pt idx="3">
                  <c:v>недельная аудитория</c:v>
                </c:pt>
                <c:pt idx="4">
                  <c:v>суточная аудитория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43.195130666862916</c:v>
                </c:pt>
                <c:pt idx="1">
                  <c:v>58.360914386721163</c:v>
                </c:pt>
                <c:pt idx="2">
                  <c:v>50.633276536783498</c:v>
                </c:pt>
                <c:pt idx="3">
                  <c:v>61.244093714336145</c:v>
                </c:pt>
                <c:pt idx="4">
                  <c:v>63.953500765516125</c:v>
                </c:pt>
                <c:pt idx="5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деньгами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пользуются</c:v>
                </c:pt>
                <c:pt idx="1">
                  <c:v>годовая аудитория</c:v>
                </c:pt>
                <c:pt idx="2">
                  <c:v>месячная аудитория</c:v>
                </c:pt>
                <c:pt idx="3">
                  <c:v>недельная аудитория</c:v>
                </c:pt>
                <c:pt idx="4">
                  <c:v>суточная аудитория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56.512734435910048</c:v>
                </c:pt>
                <c:pt idx="1">
                  <c:v>41.639085613278773</c:v>
                </c:pt>
                <c:pt idx="2">
                  <c:v>49.366723463216346</c:v>
                </c:pt>
                <c:pt idx="3">
                  <c:v>38.755906285663826</c:v>
                </c:pt>
                <c:pt idx="4">
                  <c:v>35.793069945912009</c:v>
                </c:pt>
                <c:pt idx="5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8683520"/>
        <c:axId val="158685056"/>
      </c:barChart>
      <c:catAx>
        <c:axId val="15868352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8685056"/>
        <c:crosses val="autoZero"/>
        <c:auto val="1"/>
        <c:lblAlgn val="ctr"/>
        <c:lblOffset val="100"/>
      </c:catAx>
      <c:valAx>
        <c:axId val="158685056"/>
        <c:scaling>
          <c:orientation val="minMax"/>
        </c:scaling>
        <c:delete val="1"/>
        <c:axPos val="b"/>
        <c:numFmt formatCode="0%" sourceLinked="1"/>
        <c:tickLblPos val="none"/>
        <c:crossAx val="158683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134E-2"/>
          <c:y val="0.76157176121187065"/>
          <c:w val="0.54869720830350943"/>
          <c:h val="0.23842823878813024"/>
        </c:manualLayout>
      </c:layout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plotArea>
      <c:layout>
        <c:manualLayout>
          <c:layoutTarget val="inner"/>
          <c:xMode val="edge"/>
          <c:yMode val="edge"/>
          <c:x val="0.27732363028433077"/>
          <c:y val="6.7531865538563177E-2"/>
          <c:w val="0.55645072069010504"/>
          <c:h val="0.68858672509289442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пользуются</c:v>
                </c:pt>
                <c:pt idx="1">
                  <c:v>годовая аудитория</c:v>
                </c:pt>
                <c:pt idx="2">
                  <c:v>месячная аудитория</c:v>
                </c:pt>
                <c:pt idx="3">
                  <c:v>недельная аудитория</c:v>
                </c:pt>
                <c:pt idx="4">
                  <c:v>суточная аудитория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58.673396127453373</c:v>
                </c:pt>
                <c:pt idx="1">
                  <c:v>60.551197405019153</c:v>
                </c:pt>
                <c:pt idx="2">
                  <c:v>64.072276872810875</c:v>
                </c:pt>
                <c:pt idx="3">
                  <c:v>57.864011807777594</c:v>
                </c:pt>
                <c:pt idx="4">
                  <c:v>57.903670826532526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вещами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пользуются</c:v>
                </c:pt>
                <c:pt idx="1">
                  <c:v>годовая аудитория</c:v>
                </c:pt>
                <c:pt idx="2">
                  <c:v>месячная аудитория</c:v>
                </c:pt>
                <c:pt idx="3">
                  <c:v>недельная аудитория</c:v>
                </c:pt>
                <c:pt idx="4">
                  <c:v>суточная аудитория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41.066065007980605</c:v>
                </c:pt>
                <c:pt idx="1">
                  <c:v>39.448802594980762</c:v>
                </c:pt>
                <c:pt idx="2">
                  <c:v>35.927723127188962</c:v>
                </c:pt>
                <c:pt idx="3">
                  <c:v>42.135988192222385</c:v>
                </c:pt>
                <c:pt idx="4">
                  <c:v>41.844264775139614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dLbls/>
        <c:overlap val="100"/>
        <c:axId val="158484352"/>
        <c:axId val="158488832"/>
      </c:barChart>
      <c:catAx>
        <c:axId val="15848435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58488832"/>
        <c:crosses val="autoZero"/>
        <c:auto val="1"/>
        <c:lblAlgn val="ctr"/>
        <c:lblOffset val="100"/>
      </c:catAx>
      <c:valAx>
        <c:axId val="158488832"/>
        <c:scaling>
          <c:orientation val="minMax"/>
        </c:scaling>
        <c:delete val="1"/>
        <c:axPos val="b"/>
        <c:numFmt formatCode="0%" sourceLinked="1"/>
        <c:tickLblPos val="none"/>
        <c:crossAx val="158484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7134E-2"/>
          <c:y val="0.78185485513013464"/>
          <c:w val="0.69562371886056373"/>
          <c:h val="0.21814514486986641"/>
        </c:manualLayout>
      </c:layout>
    </c:legend>
    <c:plotVisOnly val="1"/>
    <c:dispBlanksAs val="gap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>
        <c:manualLayout>
          <c:layoutTarget val="inner"/>
          <c:xMode val="edge"/>
          <c:yMode val="edge"/>
          <c:x val="0.45957296712387335"/>
          <c:y val="2.2837397728175605E-2"/>
          <c:w val="0.31267977405696623"/>
          <c:h val="0.70774113627428525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пользуются</c:v>
                </c:pt>
                <c:pt idx="1">
                  <c:v>годовая аудитория</c:v>
                </c:pt>
                <c:pt idx="2">
                  <c:v>месячная аудитория</c:v>
                </c:pt>
                <c:pt idx="3">
                  <c:v>недельная аудитория</c:v>
                </c:pt>
                <c:pt idx="4">
                  <c:v>суточная аудитория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48.012149513815594</c:v>
                </c:pt>
                <c:pt idx="1">
                  <c:v>64.209780093922149</c:v>
                </c:pt>
                <c:pt idx="2">
                  <c:v>58.181991062621925</c:v>
                </c:pt>
                <c:pt idx="3">
                  <c:v>55.900331404190645</c:v>
                </c:pt>
                <c:pt idx="4">
                  <c:v>67.308547729499068</c:v>
                </c:pt>
                <c:pt idx="5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поступками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пользуются</c:v>
                </c:pt>
                <c:pt idx="1">
                  <c:v>годовая аудитория</c:v>
                </c:pt>
                <c:pt idx="2">
                  <c:v>месячная аудитория</c:v>
                </c:pt>
                <c:pt idx="3">
                  <c:v>недельная аудитория</c:v>
                </c:pt>
                <c:pt idx="4">
                  <c:v>суточная аудитория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49.412598265367642</c:v>
                </c:pt>
                <c:pt idx="1">
                  <c:v>32.709693675118494</c:v>
                </c:pt>
                <c:pt idx="2">
                  <c:v>39.53651726800981</c:v>
                </c:pt>
                <c:pt idx="3">
                  <c:v>42.151562305394144</c:v>
                </c:pt>
                <c:pt idx="4">
                  <c:v>30.533117970638742</c:v>
                </c:pt>
                <c:pt idx="5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не пользуются</c:v>
                </c:pt>
                <c:pt idx="1">
                  <c:v>годовая аудитория</c:v>
                </c:pt>
                <c:pt idx="2">
                  <c:v>месячная аудитория</c:v>
                </c:pt>
                <c:pt idx="3">
                  <c:v>недельная аудитория</c:v>
                </c:pt>
                <c:pt idx="4">
                  <c:v>суточная аудитория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2.5752522208166422</c:v>
                </c:pt>
                <c:pt idx="1">
                  <c:v>3.0805262309592742</c:v>
                </c:pt>
                <c:pt idx="2">
                  <c:v>2.2814916693682648</c:v>
                </c:pt>
                <c:pt idx="3">
                  <c:v>1.9481062904151278</c:v>
                </c:pt>
                <c:pt idx="4">
                  <c:v>2.1583342998624238</c:v>
                </c:pt>
                <c:pt idx="5">
                  <c:v>2</c:v>
                </c:pt>
              </c:numCache>
            </c:numRef>
          </c:val>
        </c:ser>
        <c:dLbls/>
        <c:overlap val="100"/>
        <c:axId val="158654464"/>
        <c:axId val="158656000"/>
      </c:barChart>
      <c:catAx>
        <c:axId val="158654464"/>
        <c:scaling>
          <c:orientation val="minMax"/>
        </c:scaling>
        <c:axPos val="l"/>
        <c:numFmt formatCode="General" sourceLinked="0"/>
        <c:tickLblPos val="nextTo"/>
        <c:crossAx val="158656000"/>
        <c:crosses val="autoZero"/>
        <c:auto val="1"/>
        <c:lblAlgn val="ctr"/>
        <c:lblOffset val="100"/>
      </c:catAx>
      <c:valAx>
        <c:axId val="158656000"/>
        <c:scaling>
          <c:orientation val="minMax"/>
        </c:scaling>
        <c:delete val="1"/>
        <c:axPos val="b"/>
        <c:numFmt formatCode="0%" sourceLinked="1"/>
        <c:tickLblPos val="none"/>
        <c:crossAx val="158654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977200766735282"/>
          <c:y val="0.75631528831177763"/>
          <c:w val="0.55360809567561964"/>
          <c:h val="0.24368471168822289"/>
        </c:manualLayout>
      </c:layout>
    </c:legend>
    <c:plotVisOnly val="1"/>
    <c:dispBlanksAs val="gap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>
        <c:manualLayout>
          <c:layoutTarget val="inner"/>
          <c:xMode val="edge"/>
          <c:yMode val="edge"/>
          <c:x val="0.50200787401574798"/>
          <c:y val="1.2938140102190918E-2"/>
          <c:w val="0.46713921697287841"/>
          <c:h val="0.935953597403379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Не приходилось делать ничего из перечисленного</c:v>
                </c:pt>
                <c:pt idx="1">
                  <c:v>Затрудняется ответить</c:v>
                </c:pt>
                <c:pt idx="2">
                  <c:v>Помогали поступками, действиями</c:v>
                </c:pt>
                <c:pt idx="3">
                  <c:v>Помогали деньгами</c:v>
                </c:pt>
                <c:pt idx="4">
                  <c:v>Помогали вещами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8.7779406647892166</c:v>
                </c:pt>
                <c:pt idx="1">
                  <c:v>21.705410421599527</c:v>
                </c:pt>
                <c:pt idx="2">
                  <c:v>40.694120681568101</c:v>
                </c:pt>
                <c:pt idx="3">
                  <c:v>46.625671545835033</c:v>
                </c:pt>
                <c:pt idx="4">
                  <c:v>53.489918697592444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DA-46F8-9D12-3212131AD1BD}"/>
            </c:ext>
          </c:extLst>
        </c:ser>
        <c:dLbls>
          <c:showVal val="1"/>
        </c:dLbls>
        <c:gapWidth val="182"/>
        <c:axId val="129064320"/>
        <c:axId val="129066112"/>
      </c:barChart>
      <c:catAx>
        <c:axId val="129064320"/>
        <c:scaling>
          <c:orientation val="minMax"/>
        </c:scaling>
        <c:axPos val="l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9066112"/>
        <c:crosses val="autoZero"/>
        <c:auto val="1"/>
        <c:lblAlgn val="ctr"/>
        <c:lblOffset val="100"/>
      </c:catAx>
      <c:valAx>
        <c:axId val="129066112"/>
        <c:scaling>
          <c:orientation val="minMax"/>
          <c:max val="55"/>
          <c:min val="0"/>
        </c:scaling>
        <c:delete val="1"/>
        <c:axPos val="b"/>
        <c:numFmt formatCode="0" sourceLinked="1"/>
        <c:tickLblPos val="none"/>
        <c:crossAx val="129064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3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186006120254735"/>
          <c:y val="0.10259807939264608"/>
          <c:w val="0.38755492131935826"/>
          <c:h val="0.798580786945932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7A-4EF4-9023-5AF8758FDD05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7A-4EF4-9023-5AF8758FDD05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7A-4EF4-9023-5AF8758FDD05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7A-4EF4-9023-5AF8758FDD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 обращался</c:v>
                </c:pt>
                <c:pt idx="1">
                  <c:v>Обращался, не получил никакой или небольшой размер помощи</c:v>
                </c:pt>
                <c:pt idx="2">
                  <c:v>Обращался, получил помощь, но недостаточного размера</c:v>
                </c:pt>
                <c:pt idx="3">
                  <c:v>Обращался, получил помощь требуемого размера или даже больше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72</c:v>
                </c:pt>
                <c:pt idx="1">
                  <c:v>3</c:v>
                </c:pt>
                <c:pt idx="2">
                  <c:v>6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7A-4EF4-9023-5AF8758FDD05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360937093332255"/>
          <c:y val="0.14761676898867937"/>
          <c:w val="0.41468206963483867"/>
          <c:h val="0.71762715087443163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186006120254735"/>
          <c:y val="0.10259807939264608"/>
          <c:w val="0.38755492131935859"/>
          <c:h val="0.798580786945931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7A-4EF4-9023-5AF8758FDD05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7A-4EF4-9023-5AF8758FDD05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17A-4EF4-9023-5AF8758FDD05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7A-4EF4-9023-5AF8758FDD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 обращались</c:v>
                </c:pt>
                <c:pt idx="1">
                  <c:v>Обращались, но я не сумел помочь ничем или почти ничем</c:v>
                </c:pt>
                <c:pt idx="2">
                  <c:v>Обращались, помог, но в недостаточном размере</c:v>
                </c:pt>
                <c:pt idx="3">
                  <c:v>Обращались, помог в требуемом размере или даже больше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38</c:v>
                </c:pt>
                <c:pt idx="1">
                  <c:v>2</c:v>
                </c:pt>
                <c:pt idx="2">
                  <c:v>18</c:v>
                </c:pt>
                <c:pt idx="3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17A-4EF4-9023-5AF8758FDD05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360937093332255"/>
          <c:y val="0.14761676898867937"/>
          <c:w val="0.41468206963483889"/>
          <c:h val="0.71762715087443163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0078226159229966"/>
          <c:y val="2.9004626414390791E-2"/>
          <c:w val="0.49886745406824218"/>
          <c:h val="0.953678443071066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Затрудняюсь ответить</c:v>
                </c:pt>
                <c:pt idx="1">
                  <c:v>Другое</c:v>
                </c:pt>
                <c:pt idx="2">
                  <c:v>Ради собственного удовлетворения: приятно, нравится помогать</c:v>
                </c:pt>
                <c:pt idx="3">
                  <c:v>Все так поступают, принято помогать</c:v>
                </c:pt>
                <c:pt idx="4">
                  <c:v>Реклама, телевидение, СМИ, акции</c:v>
                </c:pt>
                <c:pt idx="5">
                  <c:v>По работе</c:v>
                </c:pt>
                <c:pt idx="6">
                  <c:v>Просят о помощи</c:v>
                </c:pt>
                <c:pt idx="7">
                  <c:v>Совесть</c:v>
                </c:pt>
                <c:pt idx="8">
                  <c:v>Чувство общности, примеряют на себя, каждый может оказаться в такой ситуации</c:v>
                </c:pt>
                <c:pt idx="9">
                  <c:v>Религиозность, вера в карму (все возвращается)</c:v>
                </c:pt>
                <c:pt idx="10">
                  <c:v>Бывали в схожей ситуации</c:v>
                </c:pt>
                <c:pt idx="11">
                  <c:v>Доброта, доброе сердце, любовь к людям, от души</c:v>
                </c:pt>
                <c:pt idx="12">
                  <c:v>Человеческий долг, люди должны помогать друг другу, оказывать взаимопомощь</c:v>
                </c:pt>
                <c:pt idx="13">
                  <c:v>Воспитание, мировоззрение и жизненные принципы</c:v>
                </c:pt>
                <c:pt idx="14">
                  <c:v>Просто так, небезразличие, захотелось помочь из личных побуждений</c:v>
                </c:pt>
                <c:pt idx="15">
                  <c:v>Есть возможность, не трудно помочь</c:v>
                </c:pt>
                <c:pt idx="16">
                  <c:v>Помощь была необходима, люди нуждались в помощи</c:v>
                </c:pt>
                <c:pt idx="17">
                  <c:v>Сострадание, сочувствие, сопереживание, жалость</c:v>
                </c:pt>
              </c:strCache>
            </c:strRef>
          </c:cat>
          <c:val>
            <c:numRef>
              <c:f>Лист1!$B$2:$B$19</c:f>
              <c:numCache>
                <c:formatCode>0</c:formatCode>
                <c:ptCount val="18"/>
                <c:pt idx="0">
                  <c:v>7.5594055654783787</c:v>
                </c:pt>
                <c:pt idx="1">
                  <c:v>1.7508452542526678</c:v>
                </c:pt>
                <c:pt idx="2">
                  <c:v>0.58445995694897035</c:v>
                </c:pt>
                <c:pt idx="3">
                  <c:v>0.93330376275520688</c:v>
                </c:pt>
                <c:pt idx="4">
                  <c:v>1.1943177417206534</c:v>
                </c:pt>
                <c:pt idx="5">
                  <c:v>1.3012540304916664</c:v>
                </c:pt>
                <c:pt idx="6">
                  <c:v>1.7204512173012219</c:v>
                </c:pt>
                <c:pt idx="7">
                  <c:v>2.1583383085360093</c:v>
                </c:pt>
                <c:pt idx="8">
                  <c:v>2.9596123799821767</c:v>
                </c:pt>
                <c:pt idx="9">
                  <c:v>3.4380664500662337</c:v>
                </c:pt>
                <c:pt idx="10">
                  <c:v>3.6542740758302075</c:v>
                </c:pt>
                <c:pt idx="11">
                  <c:v>4.7530687470093094</c:v>
                </c:pt>
                <c:pt idx="12">
                  <c:v>7.2304394913295722</c:v>
                </c:pt>
                <c:pt idx="13">
                  <c:v>7.7632297526755334</c:v>
                </c:pt>
                <c:pt idx="14">
                  <c:v>9.358609461566175</c:v>
                </c:pt>
                <c:pt idx="15">
                  <c:v>9.5297258982144211</c:v>
                </c:pt>
                <c:pt idx="16">
                  <c:v>9.9567337206080246</c:v>
                </c:pt>
                <c:pt idx="17">
                  <c:v>27.950255647496629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0C-4730-B9DB-1478C4B67050}"/>
            </c:ext>
          </c:extLst>
        </c:ser>
        <c:dLbls>
          <c:showVal val="1"/>
        </c:dLbls>
        <c:gapWidth val="182"/>
        <c:axId val="163745792"/>
        <c:axId val="163747328"/>
      </c:barChart>
      <c:catAx>
        <c:axId val="16374579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3747328"/>
        <c:crosses val="autoZero"/>
        <c:auto val="1"/>
        <c:lblAlgn val="ctr"/>
        <c:lblOffset val="100"/>
      </c:catAx>
      <c:valAx>
        <c:axId val="163747328"/>
        <c:scaling>
          <c:orientation val="minMax"/>
        </c:scaling>
        <c:delete val="1"/>
        <c:axPos val="b"/>
        <c:numFmt formatCode="0" sourceLinked="1"/>
        <c:tickLblPos val="none"/>
        <c:crossAx val="163745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0107320285226187"/>
          <c:y val="2.9004626414390791E-2"/>
          <c:w val="0.4867513404595934"/>
          <c:h val="0.9400088249606175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Затрудняюсь ответить</c:v>
                </c:pt>
                <c:pt idx="1">
                  <c:v>Другое</c:v>
                </c:pt>
                <c:pt idx="2">
                  <c:v>Считаю другие виды помощи более действенными, приемлемыми для себя</c:v>
                </c:pt>
                <c:pt idx="3">
                  <c:v>В селе все знакомы, помогать некому</c:v>
                </c:pt>
                <c:pt idx="4">
                  <c:v>Не считаю, что нужно помогать кому-то</c:v>
                </c:pt>
                <c:pt idx="5">
                  <c:v>Никуда не выхожу, сижу дома</c:v>
                </c:pt>
                <c:pt idx="6">
                  <c:v>Состояние здоровья не позволяет</c:v>
                </c:pt>
                <c:pt idx="7">
                  <c:v>Нет возможности, чтобы помогать кому-либо</c:v>
                </c:pt>
                <c:pt idx="8">
                  <c:v>Самому нужна помощь</c:v>
                </c:pt>
                <c:pt idx="9">
                  <c:v>Данные мероприятия не проводятся, нет информации</c:v>
                </c:pt>
                <c:pt idx="10">
                  <c:v>Слишком занят, нет времени</c:v>
                </c:pt>
                <c:pt idx="11">
                  <c:v>Никто не просил о помощи</c:v>
                </c:pt>
              </c:strCache>
            </c:strRef>
          </c:cat>
          <c:val>
            <c:numRef>
              <c:f>Лист1!$B$2:$B$13</c:f>
              <c:numCache>
                <c:formatCode>0</c:formatCode>
                <c:ptCount val="12"/>
                <c:pt idx="0">
                  <c:v>12.989537470496806</c:v>
                </c:pt>
                <c:pt idx="1">
                  <c:v>1.5533657883749279</c:v>
                </c:pt>
                <c:pt idx="2">
                  <c:v>0.65939384547019553</c:v>
                </c:pt>
                <c:pt idx="3">
                  <c:v>0.83484677186893952</c:v>
                </c:pt>
                <c:pt idx="4">
                  <c:v>0.98748087878319268</c:v>
                </c:pt>
                <c:pt idx="5">
                  <c:v>2.8423674432802777</c:v>
                </c:pt>
                <c:pt idx="6">
                  <c:v>4.1543278764427125</c:v>
                </c:pt>
                <c:pt idx="7">
                  <c:v>4.7858343444542308</c:v>
                </c:pt>
                <c:pt idx="8">
                  <c:v>5.4650941909229687</c:v>
                </c:pt>
                <c:pt idx="9">
                  <c:v>5.5072263331124054</c:v>
                </c:pt>
                <c:pt idx="10">
                  <c:v>21.777747693614923</c:v>
                </c:pt>
                <c:pt idx="11">
                  <c:v>41.308514575869246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ED-4B33-8691-5FEDEF424EF3}"/>
            </c:ext>
          </c:extLst>
        </c:ser>
        <c:dLbls>
          <c:showVal val="1"/>
        </c:dLbls>
        <c:gapWidth val="182"/>
        <c:axId val="117668864"/>
        <c:axId val="157163520"/>
      </c:barChart>
      <c:catAx>
        <c:axId val="11766886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7163520"/>
        <c:crosses val="autoZero"/>
        <c:auto val="1"/>
        <c:lblAlgn val="ctr"/>
        <c:lblOffset val="100"/>
      </c:catAx>
      <c:valAx>
        <c:axId val="157163520"/>
        <c:scaling>
          <c:orientation val="minMax"/>
          <c:max val="45"/>
          <c:min val="0"/>
        </c:scaling>
        <c:delete val="1"/>
        <c:axPos val="b"/>
        <c:numFmt formatCode="0" sourceLinked="1"/>
        <c:tickLblPos val="none"/>
        <c:crossAx val="117668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3704703376247163"/>
          <c:y val="8.3349642768396584E-2"/>
          <c:w val="0.33666432167071703"/>
          <c:h val="0.845833507422808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AFE-4D29-8B3A-3E3AD311A33A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FE-4D29-8B3A-3E3AD311A33A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AFE-4D29-8B3A-3E3AD311A33A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FE-4D29-8B3A-3E3AD311A33A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AFE-4D29-8B3A-3E3AD311A33A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AFE-4D29-8B3A-3E3AD311A33A}"/>
              </c:ext>
            </c:extLst>
          </c:dPt>
          <c:dLbls>
            <c:dLbl>
              <c:idx val="0"/>
              <c:layout>
                <c:manualLayout>
                  <c:x val="-3.7396704387184732E-2"/>
                  <c:y val="2.9304756271069408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/>
                      <a:t>О</a:t>
                    </a:r>
                    <a:r>
                      <a:rPr lang="ru-RU" dirty="0" smtClean="0"/>
                      <a:t>пределенно</a:t>
                    </a:r>
                    <a:r>
                      <a:rPr lang="ru-RU" dirty="0"/>
                      <a:t>, </a:t>
                    </a:r>
                    <a:r>
                      <a:rPr lang="ru-RU" dirty="0" smtClean="0"/>
                      <a:t>способствует</a:t>
                    </a:r>
                  </a:p>
                  <a:p>
                    <a:r>
                      <a:rPr lang="ru-RU" b="1" dirty="0" smtClean="0"/>
                      <a:t>57%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4.805235869028876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/>
                      <a:t>П</a:t>
                    </a:r>
                    <a:r>
                      <a:rPr lang="ru-RU" dirty="0" smtClean="0"/>
                      <a:t>о </a:t>
                    </a:r>
                    <a:r>
                      <a:rPr lang="ru-RU" dirty="0"/>
                      <a:t>большей части, </a:t>
                    </a:r>
                    <a:r>
                      <a:rPr lang="ru-RU" dirty="0" smtClean="0"/>
                      <a:t>способствует</a:t>
                    </a:r>
                  </a:p>
                  <a:p>
                    <a:r>
                      <a:rPr lang="ru-RU" b="1" dirty="0" smtClean="0"/>
                      <a:t>21%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2.0935379861991722E-2"/>
                  <c:y val="1.2983593074830621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/>
                      <a:t>И</a:t>
                    </a:r>
                    <a:r>
                      <a:rPr lang="ru-RU" dirty="0" smtClean="0"/>
                      <a:t>ногда да,</a:t>
                    </a:r>
                    <a:r>
                      <a:rPr lang="ru-RU" baseline="0" dirty="0" smtClean="0"/>
                      <a:t> иногда нет, </a:t>
                    </a:r>
                    <a:r>
                      <a:rPr lang="ru-RU" dirty="0" smtClean="0"/>
                      <a:t>трудно сказать</a:t>
                    </a:r>
                  </a:p>
                  <a:p>
                    <a:r>
                      <a:rPr lang="ru-RU" b="1" dirty="0" smtClean="0"/>
                      <a:t>11%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4.3337822742376117E-2"/>
                  <c:y val="-2.4172781788554978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/>
                      <a:t>П</a:t>
                    </a:r>
                    <a:r>
                      <a:rPr lang="ru-RU" dirty="0" smtClean="0"/>
                      <a:t>о </a:t>
                    </a:r>
                    <a:r>
                      <a:rPr lang="ru-RU" dirty="0"/>
                      <a:t>большей части, </a:t>
                    </a:r>
                    <a:endParaRPr lang="ru-RU" dirty="0" smtClean="0"/>
                  </a:p>
                  <a:p>
                    <a:r>
                      <a:rPr lang="ru-RU" dirty="0" smtClean="0"/>
                      <a:t>не способствует</a:t>
                    </a:r>
                  </a:p>
                  <a:p>
                    <a:r>
                      <a:rPr lang="ru-RU" b="1" dirty="0" smtClean="0"/>
                      <a:t>3%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5.6978149962308655E-2"/>
                  <c:y val="9.2449757777401439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/>
                      <a:t>О</a:t>
                    </a:r>
                    <a:r>
                      <a:rPr lang="ru-RU" dirty="0"/>
                      <a:t>пределенно, не </a:t>
                    </a:r>
                    <a:r>
                      <a:rPr lang="ru-RU" dirty="0" smtClean="0"/>
                      <a:t>способствует</a:t>
                    </a:r>
                  </a:p>
                  <a:p>
                    <a:r>
                      <a:rPr lang="ru-RU" b="1" dirty="0" smtClean="0"/>
                      <a:t>6%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>
                <c:manualLayout>
                  <c:x val="2.2866445733766778E-5"/>
                  <c:y val="5.1503913164902704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 smtClean="0"/>
                      <a:t>Р</a:t>
                    </a:r>
                    <a:r>
                      <a:rPr lang="ru-RU" dirty="0" smtClean="0"/>
                      <a:t>еспондент </a:t>
                    </a:r>
                    <a:r>
                      <a:rPr lang="ru-RU" dirty="0"/>
                      <a:t>не </a:t>
                    </a:r>
                    <a:endParaRPr lang="ru-RU" dirty="0" smtClean="0"/>
                  </a:p>
                  <a:p>
                    <a:r>
                      <a:rPr lang="ru-RU" dirty="0" smtClean="0"/>
                      <a:t>понял вопроса</a:t>
                    </a:r>
                  </a:p>
                  <a:p>
                    <a:r>
                      <a:rPr lang="ru-RU" b="1" dirty="0" smtClean="0"/>
                      <a:t>2%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Определенно, способствует</c:v>
                </c:pt>
                <c:pt idx="1">
                  <c:v>По большей части, способствует</c:v>
                </c:pt>
                <c:pt idx="2">
                  <c:v>Иногда – способствует, иногда – нет, трудно сказать</c:v>
                </c:pt>
                <c:pt idx="3">
                  <c:v>По большей части, не способствует, не имеет влияния</c:v>
                </c:pt>
                <c:pt idx="4">
                  <c:v>Определенно, не способствует, не имеет влияния</c:v>
                </c:pt>
                <c:pt idx="5">
                  <c:v>Респондент не понял вопроса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57</c:v>
                </c:pt>
                <c:pt idx="1">
                  <c:v>21</c:v>
                </c:pt>
                <c:pt idx="2">
                  <c:v>11</c:v>
                </c:pt>
                <c:pt idx="3">
                  <c:v>3</c:v>
                </c:pt>
                <c:pt idx="4">
                  <c:v>6.2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FE-4D29-8B3A-3E3AD311A33A}"/>
            </c:ext>
          </c:extLst>
        </c:ser>
        <c:dLbls>
          <c:showVal val="1"/>
        </c:dLbls>
        <c:firstSliceAng val="141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391349518810169"/>
          <c:y val="2.6051456690863086E-2"/>
          <c:w val="0.47709131671041122"/>
          <c:h val="0.7792646838889595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следует помогать другим людям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квартиру или дом денег хватает</c:v>
                </c:pt>
                <c:pt idx="1">
                  <c:v>На автомобиль денег хватает, но квартиру или дом купить не можем</c:v>
                </c:pt>
                <c:pt idx="2">
                  <c:v>На бытовую технику денег хватает, но автомобиль купить не можем</c:v>
                </c:pt>
                <c:pt idx="3">
                  <c:v>На одежду, обувь денег хватает, но крупную бытовую технику купить не можем</c:v>
                </c:pt>
                <c:pt idx="4">
                  <c:v>На питание денег хватает, но одежду, обувь купить не можем</c:v>
                </c:pt>
                <c:pt idx="5">
                  <c:v>Денег не хватает даже на питание</c:v>
                </c:pt>
                <c:pt idx="6">
                  <c:v>В целом по выборке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3.382282609646353</c:v>
                </c:pt>
                <c:pt idx="1">
                  <c:v>0.88024824967400195</c:v>
                </c:pt>
                <c:pt idx="2">
                  <c:v>1.6256221201484142</c:v>
                </c:pt>
                <c:pt idx="3">
                  <c:v>1.4994255579657418</c:v>
                </c:pt>
                <c:pt idx="4">
                  <c:v>0.6380214508677009</c:v>
                </c:pt>
                <c:pt idx="5">
                  <c:v>4.98161820859508</c:v>
                </c:pt>
                <c:pt idx="6" formatCode="####">
                  <c:v>1.6609946903558372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зависит от людей, обстоятельств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На квартиру или дом денег хватает</c:v>
                </c:pt>
                <c:pt idx="1">
                  <c:v>На автомобиль денег хватает, но квартиру или дом купить не можем</c:v>
                </c:pt>
                <c:pt idx="2">
                  <c:v>На бытовую технику денег хватает, но автомобиль купить не можем</c:v>
                </c:pt>
                <c:pt idx="3">
                  <c:v>На одежду, обувь денег хватает, но крупную бытовую технику купить не можем</c:v>
                </c:pt>
                <c:pt idx="4">
                  <c:v>На питание денег хватает, но одежду, обувь купить не можем</c:v>
                </c:pt>
                <c:pt idx="5">
                  <c:v>Денег не хватает даже на питание</c:v>
                </c:pt>
                <c:pt idx="6">
                  <c:v>В целом по выборке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14.257236136180275</c:v>
                </c:pt>
                <c:pt idx="1">
                  <c:v>11.029760188193031</c:v>
                </c:pt>
                <c:pt idx="2">
                  <c:v>12.663968274557266</c:v>
                </c:pt>
                <c:pt idx="3">
                  <c:v>14.40743460317001</c:v>
                </c:pt>
                <c:pt idx="4">
                  <c:v>14.213399961108149</c:v>
                </c:pt>
                <c:pt idx="5">
                  <c:v>16.475079152575166</c:v>
                </c:pt>
                <c:pt idx="6" formatCode="####">
                  <c:v>13.558000723735548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следует помогать другим людям</c:v>
                </c:pt>
              </c:strCache>
            </c:strRef>
          </c:tx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На квартиру или дом денег хватает</c:v>
                </c:pt>
                <c:pt idx="1">
                  <c:v>На автомобиль денег хватает, но квартиру или дом купить не можем</c:v>
                </c:pt>
                <c:pt idx="2">
                  <c:v>На бытовую технику денег хватает, но автомобиль купить не можем</c:v>
                </c:pt>
                <c:pt idx="3">
                  <c:v>На одежду, обувь денег хватает, но крупную бытовую технику купить не можем</c:v>
                </c:pt>
                <c:pt idx="4">
                  <c:v>На питание денег хватает, но одежду, обувь купить не можем</c:v>
                </c:pt>
                <c:pt idx="5">
                  <c:v>Денег не хватает даже на питание</c:v>
                </c:pt>
                <c:pt idx="6">
                  <c:v>В целом по выборке</c:v>
                </c:pt>
              </c:strCache>
            </c:strRef>
          </c:cat>
          <c:val>
            <c:numRef>
              <c:f>Лист1!$D$2:$D$8</c:f>
              <c:numCache>
                <c:formatCode>0</c:formatCode>
                <c:ptCount val="7"/>
                <c:pt idx="0">
                  <c:v>81.235135450132205</c:v>
                </c:pt>
                <c:pt idx="1">
                  <c:v>87.458190300054767</c:v>
                </c:pt>
                <c:pt idx="2">
                  <c:v>83.931230530832323</c:v>
                </c:pt>
                <c:pt idx="3">
                  <c:v>82.97654845232384</c:v>
                </c:pt>
                <c:pt idx="4">
                  <c:v>82.828009073502258</c:v>
                </c:pt>
                <c:pt idx="5">
                  <c:v>76.839548818333554</c:v>
                </c:pt>
                <c:pt idx="6" formatCode="####">
                  <c:v>83.317422959385325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На квартиру или дом денег хватает</c:v>
                </c:pt>
                <c:pt idx="1">
                  <c:v>На автомобиль денег хватает, но квартиру или дом купить не можем</c:v>
                </c:pt>
                <c:pt idx="2">
                  <c:v>На бытовую технику денег хватает, но автомобиль купить не можем</c:v>
                </c:pt>
                <c:pt idx="3">
                  <c:v>На одежду, обувь денег хватает, но крупную бытовую технику купить не можем</c:v>
                </c:pt>
                <c:pt idx="4">
                  <c:v>На питание денег хватает, но одежду, обувь купить не можем</c:v>
                </c:pt>
                <c:pt idx="5">
                  <c:v>Денег не хватает даже на питание</c:v>
                </c:pt>
                <c:pt idx="6">
                  <c:v>В целом по выборке</c:v>
                </c:pt>
              </c:strCache>
            </c:strRef>
          </c:cat>
          <c:val>
            <c:numRef>
              <c:f>Лист1!$E$2:$E$8</c:f>
              <c:numCache>
                <c:formatCode>0</c:formatCode>
                <c:ptCount val="7"/>
                <c:pt idx="0">
                  <c:v>1.1253458040411679</c:v>
                </c:pt>
                <c:pt idx="1">
                  <c:v>0.63180126207805165</c:v>
                </c:pt>
                <c:pt idx="2">
                  <c:v>1.77917907446198</c:v>
                </c:pt>
                <c:pt idx="3">
                  <c:v>1.1165913865403239</c:v>
                </c:pt>
                <c:pt idx="4">
                  <c:v>2.3205695145218277</c:v>
                </c:pt>
                <c:pt idx="5">
                  <c:v>1.7037538204960621</c:v>
                </c:pt>
                <c:pt idx="6" formatCode="####">
                  <c:v>1.463581626523069</c:v>
                </c:pt>
              </c:numCache>
            </c:numRef>
          </c:val>
        </c:ser>
        <c:dLbls/>
        <c:overlap val="100"/>
        <c:axId val="135655808"/>
        <c:axId val="135657344"/>
      </c:barChart>
      <c:catAx>
        <c:axId val="13565580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5657344"/>
        <c:crosses val="autoZero"/>
        <c:auto val="1"/>
        <c:lblAlgn val="ctr"/>
        <c:lblOffset val="100"/>
      </c:catAx>
      <c:valAx>
        <c:axId val="135657344"/>
        <c:scaling>
          <c:orientation val="minMax"/>
        </c:scaling>
        <c:delete val="1"/>
        <c:axPos val="b"/>
        <c:numFmt formatCode="0%" sourceLinked="1"/>
        <c:tickLblPos val="none"/>
        <c:crossAx val="135655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622659667541569"/>
          <c:y val="0.82838252888832142"/>
          <c:w val="0.7655550087489067"/>
          <c:h val="0.12787096256284611"/>
        </c:manualLayout>
      </c:layout>
    </c:legend>
    <c:plotVisOnly val="1"/>
    <c:dispBlanksAs val="gap"/>
  </c:chart>
  <c:txPr>
    <a:bodyPr/>
    <a:lstStyle/>
    <a:p>
      <a:pPr>
        <a:defRPr sz="13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4200207786526726"/>
          <c:y val="2.2289920787413608E-2"/>
          <c:w val="0.62657436570428648"/>
          <c:h val="0.67472796862913276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Определенно, способствует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формированию личной гражданской позиции добровольца</c:v>
                </c:pt>
                <c:pt idx="1">
                  <c:v>самореализации, развитию личных положительных качеств добровольца</c:v>
                </c:pt>
                <c:pt idx="2">
                  <c:v>развитию профессиональных качеств добровольца, его квалификации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59.2</c:v>
                </c:pt>
                <c:pt idx="1">
                  <c:v>65.2</c:v>
                </c:pt>
                <c:pt idx="2">
                  <c:v>41.3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C9-4D63-8D96-C03FB97586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большей части, способствует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формированию личной гражданской позиции добровольца</c:v>
                </c:pt>
                <c:pt idx="1">
                  <c:v>самореализации, развитию личных положительных качеств добровольца</c:v>
                </c:pt>
                <c:pt idx="2">
                  <c:v>развитию профессиональных качеств добровольца, его квалификации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19.3</c:v>
                </c:pt>
                <c:pt idx="1">
                  <c:v>17.7</c:v>
                </c:pt>
                <c:pt idx="2">
                  <c:v>18.100000000000001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C9-4D63-8D96-C03FB97586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Иногда – способствует, иногда – нет, трудно сказать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формированию личной гражданской позиции добровольца</c:v>
                </c:pt>
                <c:pt idx="1">
                  <c:v>самореализации, развитию личных положительных качеств добровольца</c:v>
                </c:pt>
                <c:pt idx="2">
                  <c:v>развитию профессиональных качеств добровольца, его квалификации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9.5</c:v>
                </c:pt>
                <c:pt idx="1">
                  <c:v>8.1</c:v>
                </c:pt>
                <c:pt idx="2">
                  <c:v>16.100000000000001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C9-4D63-8D96-C03FB975860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 большей части, не способствует, не имеет влияния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формированию личной гражданской позиции добровольца</c:v>
                </c:pt>
                <c:pt idx="1">
                  <c:v>самореализации, развитию личных положительных качеств добровольца</c:v>
                </c:pt>
                <c:pt idx="2">
                  <c:v>развитию профессиональных качеств добровольца, его квалификации</c:v>
                </c:pt>
              </c:strCache>
            </c:strRef>
          </c:cat>
          <c:val>
            <c:numRef>
              <c:f>Лист1!$E$2:$E$4</c:f>
              <c:numCache>
                <c:formatCode>0</c:formatCode>
                <c:ptCount val="3"/>
                <c:pt idx="0">
                  <c:v>3.6</c:v>
                </c:pt>
                <c:pt idx="1">
                  <c:v>2.2999999999999998</c:v>
                </c:pt>
                <c:pt idx="2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C9-4D63-8D96-C03FB975860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Определенно, не способствует, не имеет влияния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формированию личной гражданской позиции добровольца</c:v>
                </c:pt>
                <c:pt idx="1">
                  <c:v>самореализации, развитию личных положительных качеств добровольца</c:v>
                </c:pt>
                <c:pt idx="2">
                  <c:v>развитию профессиональных качеств добровольца, его квалификации</c:v>
                </c:pt>
              </c:strCache>
            </c:strRef>
          </c:cat>
          <c:val>
            <c:numRef>
              <c:f>Лист1!$F$2:$F$4</c:f>
              <c:numCache>
                <c:formatCode>0</c:formatCode>
                <c:ptCount val="3"/>
                <c:pt idx="0">
                  <c:v>6.8</c:v>
                </c:pt>
                <c:pt idx="1">
                  <c:v>5.6</c:v>
                </c:pt>
                <c:pt idx="2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C9-4D63-8D96-C03FB975860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Респондент не понял вопроса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формированию личной гражданской позиции добровольца</c:v>
                </c:pt>
                <c:pt idx="1">
                  <c:v>самореализации, развитию личных положительных качеств добровольца</c:v>
                </c:pt>
                <c:pt idx="2">
                  <c:v>развитию профессиональных качеств добровольца, его квалификации</c:v>
                </c:pt>
              </c:strCache>
            </c:strRef>
          </c:cat>
          <c:val>
            <c:numRef>
              <c:f>Лист1!$G$2:$G$4</c:f>
              <c:numCache>
                <c:formatCode>0</c:formatCode>
                <c:ptCount val="3"/>
                <c:pt idx="0">
                  <c:v>1.6</c:v>
                </c:pt>
                <c:pt idx="1">
                  <c:v>1.1000000000000001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CC9-4D63-8D96-C03FB9758608}"/>
            </c:ext>
          </c:extLst>
        </c:ser>
        <c:dLbls>
          <c:showVal val="1"/>
        </c:dLbls>
        <c:overlap val="100"/>
        <c:axId val="163120640"/>
        <c:axId val="163122176"/>
      </c:barChart>
      <c:catAx>
        <c:axId val="16312064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3122176"/>
        <c:crosses val="autoZero"/>
        <c:auto val="1"/>
        <c:lblAlgn val="ctr"/>
        <c:lblOffset val="100"/>
      </c:catAx>
      <c:valAx>
        <c:axId val="1631221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312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055555555555493E-2"/>
          <c:y val="0.8323646306498782"/>
          <c:w val="0.92033070866141731"/>
          <c:h val="0.167635369350122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2488273206921819"/>
          <c:y val="0.13955156424934737"/>
          <c:w val="0.29767686574218061"/>
          <c:h val="0.728868607921356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207-480F-BB07-CD02D48A4DA1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07-480F-BB07-CD02D48A4DA1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207-480F-BB07-CD02D48A4DA1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07-480F-BB07-CD02D48A4DA1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207-480F-BB07-CD02D48A4DA1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07-480F-BB07-CD02D48A4D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Определенно, </a:t>
                    </a:r>
                    <a:r>
                      <a:rPr lang="ru-RU" dirty="0" smtClean="0"/>
                      <a:t>способствует</a:t>
                    </a:r>
                  </a:p>
                  <a:p>
                    <a:r>
                      <a:rPr lang="ru-RU" b="1" dirty="0" smtClean="0"/>
                      <a:t>18%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1.6409322982594642E-2"/>
                  <c:y val="2.111196736537570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 большей части, </a:t>
                    </a:r>
                    <a:r>
                      <a:rPr lang="ru-RU" dirty="0" smtClean="0"/>
                      <a:t>способствует</a:t>
                    </a:r>
                  </a:p>
                  <a:p>
                    <a:r>
                      <a:rPr lang="ru-RU" b="1" dirty="0" smtClean="0"/>
                      <a:t>15%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3.776497719010715E-2"/>
                  <c:y val="-3.054588006670488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Иногда да, иногда нет, трудно сказать 19%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1.7760175464015378E-2"/>
                  <c:y val="-1.745873872917304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 </a:t>
                    </a:r>
                    <a:r>
                      <a:rPr lang="ru-RU" dirty="0"/>
                      <a:t>большей части, не способствует, не имеет </a:t>
                    </a:r>
                    <a:r>
                      <a:rPr lang="ru-RU" dirty="0" smtClean="0"/>
                      <a:t>влияния</a:t>
                    </a:r>
                  </a:p>
                  <a:p>
                    <a:r>
                      <a:rPr lang="ru-RU" b="1" dirty="0" smtClean="0"/>
                      <a:t>13%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2.7142400427141344E-2"/>
                  <c:y val="3.93048358273006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Определенно, не </a:t>
                    </a:r>
                    <a:r>
                      <a:rPr lang="ru-RU" dirty="0" smtClean="0"/>
                      <a:t>способствует</a:t>
                    </a:r>
                  </a:p>
                  <a:p>
                    <a:r>
                      <a:rPr lang="ru-RU" b="1" dirty="0" smtClean="0"/>
                      <a:t>34%</a:t>
                    </a:r>
                    <a:endParaRPr lang="ru-RU" b="1" dirty="0"/>
                  </a:p>
                </c:rich>
              </c:tx>
              <c:showVal val="1"/>
              <c:showCatName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Респондент не понял </a:t>
                    </a:r>
                    <a:r>
                      <a:rPr lang="ru-RU" smtClean="0"/>
                      <a:t>вопроса</a:t>
                    </a:r>
                  </a:p>
                  <a:p>
                    <a:r>
                      <a:rPr lang="ru-RU" b="1" smtClean="0"/>
                      <a:t>2%</a:t>
                    </a:r>
                    <a:endParaRPr lang="ru-RU" b="1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Лист1!$A$2:$A$7</c:f>
              <c:strCache>
                <c:ptCount val="6"/>
                <c:pt idx="0">
                  <c:v>Определенно, способствует</c:v>
                </c:pt>
                <c:pt idx="1">
                  <c:v>По большей части, способствует</c:v>
                </c:pt>
                <c:pt idx="2">
                  <c:v>Иногда – способствует, иногда – нет, трудно сказать</c:v>
                </c:pt>
                <c:pt idx="3">
                  <c:v>По большей части, не способствует, не имеет влияния</c:v>
                </c:pt>
                <c:pt idx="4">
                  <c:v>Определенно, не способствует</c:v>
                </c:pt>
                <c:pt idx="5">
                  <c:v>Респондент не понял вопроса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17.899999999999999</c:v>
                </c:pt>
                <c:pt idx="1">
                  <c:v>14.9</c:v>
                </c:pt>
                <c:pt idx="2">
                  <c:v>19.2</c:v>
                </c:pt>
                <c:pt idx="3">
                  <c:v>13</c:v>
                </c:pt>
                <c:pt idx="4">
                  <c:v>33.5</c:v>
                </c:pt>
                <c:pt idx="5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207-480F-BB07-CD02D48A4DA1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3571850393701"/>
          <c:y val="4.4771666105284894E-2"/>
          <c:w val="0.48163079615048132"/>
          <c:h val="0.9104566677894300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от вовлеченных в безвозмездную помощь</c:v>
                </c:pt>
              </c:strCache>
            </c:strRef>
          </c:tx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Затрудняюсь ответить</c:v>
                </c:pt>
                <c:pt idx="1">
                  <c:v>Представители церкви</c:v>
                </c:pt>
                <c:pt idx="2">
                  <c:v>СМИ, социальные сети</c:v>
                </c:pt>
                <c:pt idx="3">
                  <c:v>Образовательная организация</c:v>
                </c:pt>
                <c:pt idx="4">
                  <c:v>Органы власти</c:v>
                </c:pt>
                <c:pt idx="5">
                  <c:v>Работодатель</c:v>
                </c:pt>
                <c:pt idx="6">
                  <c:v>Волонтерский центр</c:v>
                </c:pt>
                <c:pt idx="7">
                  <c:v>Инициативная группа</c:v>
                </c:pt>
                <c:pt idx="8">
                  <c:v>Общественная, некоммерческая организация</c:v>
                </c:pt>
                <c:pt idx="9">
                  <c:v>Никто. Участвую самостоятельно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1.2223427710172001</c:v>
                </c:pt>
                <c:pt idx="1">
                  <c:v>0.64517951546291585</c:v>
                </c:pt>
                <c:pt idx="2">
                  <c:v>0.83024889484153885</c:v>
                </c:pt>
                <c:pt idx="3">
                  <c:v>4.4113958323862565</c:v>
                </c:pt>
                <c:pt idx="4">
                  <c:v>4.7616538207616195</c:v>
                </c:pt>
                <c:pt idx="5">
                  <c:v>6.6685862782802454</c:v>
                </c:pt>
                <c:pt idx="6">
                  <c:v>7.5207583134376073</c:v>
                </c:pt>
                <c:pt idx="7">
                  <c:v>10.475775220800069</c:v>
                </c:pt>
                <c:pt idx="8">
                  <c:v>11.352072355767287</c:v>
                </c:pt>
                <c:pt idx="9">
                  <c:v>71.154900590169078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 всех опрошенных</c:v>
                </c:pt>
              </c:strCache>
            </c:strRef>
          </c:tx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Затрудняюсь ответить</c:v>
                </c:pt>
                <c:pt idx="1">
                  <c:v>Представители церкви</c:v>
                </c:pt>
                <c:pt idx="2">
                  <c:v>СМИ, социальные сети</c:v>
                </c:pt>
                <c:pt idx="3">
                  <c:v>Образовательная организация</c:v>
                </c:pt>
                <c:pt idx="4">
                  <c:v>Органы власти</c:v>
                </c:pt>
                <c:pt idx="5">
                  <c:v>Работодатель</c:v>
                </c:pt>
                <c:pt idx="6">
                  <c:v>Волонтерский центр</c:v>
                </c:pt>
                <c:pt idx="7">
                  <c:v>Инициативная группа</c:v>
                </c:pt>
                <c:pt idx="8">
                  <c:v>Общественная, некоммерческая организация</c:v>
                </c:pt>
                <c:pt idx="9">
                  <c:v>Никто. Участвую самостоятельно</c:v>
                </c:pt>
              </c:strCache>
            </c:strRef>
          </c:cat>
          <c:val>
            <c:numRef>
              <c:f>Лист1!$C$2:$C$11</c:f>
              <c:numCache>
                <c:formatCode>0</c:formatCode>
                <c:ptCount val="10"/>
                <c:pt idx="0">
                  <c:v>1.0841699837065375</c:v>
                </c:pt>
                <c:pt idx="1">
                  <c:v>0.57224886615489201</c:v>
                </c:pt>
                <c:pt idx="2">
                  <c:v>0.73639812999724841</c:v>
                </c:pt>
                <c:pt idx="3">
                  <c:v>3.912734677312534</c:v>
                </c:pt>
                <c:pt idx="4">
                  <c:v>4.2233997432448938</c:v>
                </c:pt>
                <c:pt idx="5">
                  <c:v>5.9147738654781961</c:v>
                </c:pt>
                <c:pt idx="6">
                  <c:v>6.6706169590671358</c:v>
                </c:pt>
                <c:pt idx="7">
                  <c:v>9.2916007847755537</c:v>
                </c:pt>
                <c:pt idx="8">
                  <c:v>10.06884189346137</c:v>
                </c:pt>
                <c:pt idx="9">
                  <c:v>63.111599497812477</c:v>
                </c:pt>
              </c:numCache>
            </c:numRef>
          </c:val>
        </c:ser>
        <c:dLbls/>
        <c:axId val="163408896"/>
        <c:axId val="163418880"/>
      </c:barChart>
      <c:catAx>
        <c:axId val="163408896"/>
        <c:scaling>
          <c:orientation val="minMax"/>
        </c:scaling>
        <c:axPos val="l"/>
        <c:tickLblPos val="nextTo"/>
        <c:crossAx val="163418880"/>
        <c:crosses val="autoZero"/>
        <c:auto val="1"/>
        <c:lblAlgn val="ctr"/>
        <c:lblOffset val="100"/>
      </c:catAx>
      <c:valAx>
        <c:axId val="163418880"/>
        <c:scaling>
          <c:orientation val="minMax"/>
        </c:scaling>
        <c:delete val="1"/>
        <c:axPos val="b"/>
        <c:numFmt formatCode="0" sourceLinked="1"/>
        <c:tickLblPos val="none"/>
        <c:crossAx val="16340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79297900262477"/>
          <c:y val="0.37746081430366862"/>
          <c:w val="0.23087368766404193"/>
          <c:h val="0.24507837139266325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2648329238540119"/>
          <c:y val="0.1063370638849802"/>
          <c:w val="0.3252613183613583"/>
          <c:h val="0.815100878566129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3"/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34B-49E6-9D66-615FAA0AE077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4B-49E6-9D66-615FAA0AE077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34B-49E6-9D66-615FAA0AE077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4B-49E6-9D66-615FAA0AE077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34B-49E6-9D66-615FAA0AE077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4B-49E6-9D66-615FAA0AE077}"/>
              </c:ext>
            </c:extLst>
          </c:dPt>
          <c:dLbls>
            <c:dLbl>
              <c:idx val="0"/>
              <c:layout>
                <c:manualLayout>
                  <c:x val="6.59782456361135E-2"/>
                  <c:y val="2.515284023078272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О</a:t>
                    </a:r>
                    <a:r>
                      <a:rPr lang="ru-RU" dirty="0" smtClean="0"/>
                      <a:t>днозначно да</a:t>
                    </a:r>
                  </a:p>
                  <a:p>
                    <a:r>
                      <a:rPr lang="ru-RU" dirty="0" smtClean="0"/>
                      <a:t>6%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3.3430559647170871E-2"/>
                  <c:y val="4.4383359296328896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С</a:t>
                    </a:r>
                    <a:r>
                      <a:rPr lang="ru-RU" dirty="0"/>
                      <a:t>корее </a:t>
                    </a:r>
                    <a:r>
                      <a:rPr lang="ru-RU" dirty="0" smtClean="0"/>
                      <a:t>да</a:t>
                    </a:r>
                  </a:p>
                  <a:p>
                    <a:r>
                      <a:rPr lang="ru-RU" dirty="0" smtClean="0"/>
                      <a:t>12%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-5.6377838349574272E-2"/>
                  <c:y val="-5.7913574597844779E-4"/>
                </c:manualLayout>
              </c:layout>
              <c:tx>
                <c:rich>
                  <a:bodyPr/>
                  <a:lstStyle/>
                  <a:p>
                    <a:endParaRPr lang="ru-RU" sz="1400" dirty="0" smtClean="0"/>
                  </a:p>
                  <a:p>
                    <a:r>
                      <a:rPr lang="ru-RU" dirty="0" smtClean="0"/>
                      <a:t>Скорее нет</a:t>
                    </a:r>
                  </a:p>
                  <a:p>
                    <a:r>
                      <a:rPr lang="ru-RU" dirty="0" smtClean="0"/>
                      <a:t>35%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-2.5735589807539951E-2"/>
                  <c:y val="1.379002487416699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О</a:t>
                    </a:r>
                    <a:r>
                      <a:rPr lang="ru-RU" dirty="0" smtClean="0"/>
                      <a:t>днозначно нет</a:t>
                    </a:r>
                  </a:p>
                  <a:p>
                    <a:r>
                      <a:rPr lang="ru-RU" dirty="0" smtClean="0"/>
                      <a:t>39%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2.9260792092234384E-2"/>
                  <c:y val="-7.799553664094394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З</a:t>
                    </a:r>
                    <a:r>
                      <a:rPr lang="ru-RU" dirty="0"/>
                      <a:t>атрудняюсь </a:t>
                    </a:r>
                    <a:r>
                      <a:rPr lang="ru-RU" dirty="0" smtClean="0"/>
                      <a:t>ответить</a:t>
                    </a:r>
                  </a:p>
                  <a:p>
                    <a:r>
                      <a:rPr lang="ru-RU" dirty="0" smtClean="0"/>
                      <a:t>7%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>
                <c:manualLayout>
                  <c:x val="7.220870002945963E-2"/>
                  <c:y val="-1.33146748410816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Н</a:t>
                    </a:r>
                    <a:r>
                      <a:rPr lang="ru-RU" dirty="0" smtClean="0"/>
                      <a:t>е </a:t>
                    </a:r>
                    <a:r>
                      <a:rPr lang="ru-RU" dirty="0"/>
                      <a:t>знаю, что это </a:t>
                    </a:r>
                    <a:r>
                      <a:rPr lang="ru-RU" dirty="0" smtClean="0"/>
                      <a:t>такое</a:t>
                    </a:r>
                  </a:p>
                  <a:p>
                    <a:r>
                      <a:rPr lang="ru-RU" dirty="0" smtClean="0"/>
                      <a:t>1%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Однозначно 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Однозначно нет</c:v>
                </c:pt>
                <c:pt idx="4">
                  <c:v>Затрудняюсь ответить</c:v>
                </c:pt>
                <c:pt idx="5">
                  <c:v>Не знаю, что это такое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6</c:v>
                </c:pt>
                <c:pt idx="1">
                  <c:v>12</c:v>
                </c:pt>
                <c:pt idx="2">
                  <c:v>35</c:v>
                </c:pt>
                <c:pt idx="3">
                  <c:v>39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34B-49E6-9D66-615FAA0AE077}"/>
            </c:ext>
          </c:extLst>
        </c:ser>
        <c:dLbls>
          <c:showVal val="1"/>
        </c:dLbls>
        <c:firstSliceAng val="74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4143865270064788"/>
          <c:y val="0.13708115316272532"/>
          <c:w val="0.63540088880038315"/>
          <c:h val="0.3744271196684694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18</c:v>
                </c:pt>
                <c:pt idx="1">
                  <c:v>18</c:v>
                </c:pt>
                <c:pt idx="2" formatCode="General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74</c:v>
                </c:pt>
                <c:pt idx="1">
                  <c:v>73.646164525748546</c:v>
                </c:pt>
                <c:pt idx="2" formatCode="General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 / не знают, что это такое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Женщины</c:v>
                </c:pt>
                <c:pt idx="1">
                  <c:v>Мужчины</c:v>
                </c:pt>
                <c:pt idx="2">
                  <c:v>В целом по выборке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8</c:v>
                </c:pt>
                <c:pt idx="1">
                  <c:v>8</c:v>
                </c:pt>
                <c:pt idx="2" formatCode="General">
                  <c:v>8</c:v>
                </c:pt>
              </c:numCache>
            </c:numRef>
          </c:val>
        </c:ser>
        <c:dLbls/>
        <c:overlap val="100"/>
        <c:axId val="164093952"/>
        <c:axId val="164095488"/>
      </c:barChart>
      <c:catAx>
        <c:axId val="16409395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095488"/>
        <c:crosses val="autoZero"/>
        <c:auto val="1"/>
        <c:lblAlgn val="ctr"/>
        <c:lblOffset val="100"/>
      </c:catAx>
      <c:valAx>
        <c:axId val="164095488"/>
        <c:scaling>
          <c:orientation val="minMax"/>
        </c:scaling>
        <c:delete val="1"/>
        <c:axPos val="b"/>
        <c:numFmt formatCode="0%" sourceLinked="1"/>
        <c:tickLblPos val="none"/>
        <c:crossAx val="164093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839684220716995E-2"/>
          <c:y val="0.7146870097938649"/>
          <c:w val="0.91187013848491105"/>
          <c:h val="0.16244453325186783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3763124608369"/>
          <c:y val="2.6051456690863086E-2"/>
          <c:w val="0.6074651590146769"/>
          <c:h val="0.6447561127371519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13.785203173272617</c:v>
                </c:pt>
                <c:pt idx="1">
                  <c:v>15.669009244315706</c:v>
                </c:pt>
                <c:pt idx="2">
                  <c:v>19.947266349647972</c:v>
                </c:pt>
                <c:pt idx="3">
                  <c:v>20.9928597317952</c:v>
                </c:pt>
                <c:pt idx="4">
                  <c:v>26.940968356897731</c:v>
                </c:pt>
                <c:pt idx="5" formatCode="General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76.132016405612603</c:v>
                </c:pt>
                <c:pt idx="1">
                  <c:v>75.324519824350844</c:v>
                </c:pt>
                <c:pt idx="2">
                  <c:v>72.731859536857911</c:v>
                </c:pt>
                <c:pt idx="3">
                  <c:v>74.042627361926492</c:v>
                </c:pt>
                <c:pt idx="4">
                  <c:v>66.381054217331183</c:v>
                </c:pt>
                <c:pt idx="5" formatCode="General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 / не знают, что это такое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старше 60 лет</c:v>
                </c:pt>
                <c:pt idx="1">
                  <c:v>46-60 лет</c:v>
                </c:pt>
                <c:pt idx="2">
                  <c:v>31-45 лет</c:v>
                </c:pt>
                <c:pt idx="3">
                  <c:v>25-30 лет</c:v>
                </c:pt>
                <c:pt idx="4">
                  <c:v>18-24 года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10</c:v>
                </c:pt>
                <c:pt idx="1">
                  <c:v>8.5637828745119577</c:v>
                </c:pt>
                <c:pt idx="2">
                  <c:v>6.978366838786294</c:v>
                </c:pt>
                <c:pt idx="3">
                  <c:v>5</c:v>
                </c:pt>
                <c:pt idx="4">
                  <c:v>6.6779774257710862</c:v>
                </c:pt>
                <c:pt idx="5" formatCode="General">
                  <c:v>8</c:v>
                </c:pt>
              </c:numCache>
            </c:numRef>
          </c:val>
        </c:ser>
        <c:dLbls/>
        <c:overlap val="100"/>
        <c:axId val="164179328"/>
        <c:axId val="164185216"/>
      </c:barChart>
      <c:catAx>
        <c:axId val="16417932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185216"/>
        <c:crosses val="autoZero"/>
        <c:auto val="1"/>
        <c:lblAlgn val="ctr"/>
        <c:lblOffset val="100"/>
      </c:catAx>
      <c:valAx>
        <c:axId val="164185216"/>
        <c:scaling>
          <c:orientation val="minMax"/>
        </c:scaling>
        <c:delete val="1"/>
        <c:axPos val="b"/>
        <c:numFmt formatCode="0%" sourceLinked="1"/>
        <c:tickLblPos val="none"/>
        <c:crossAx val="164179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393232098468088E-2"/>
          <c:y val="0.7178525156786647"/>
          <c:w val="0.91187013848491105"/>
          <c:h val="0.16643457149735424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7572300099947167"/>
          <c:y val="7.1402061654422824E-2"/>
          <c:w val="0.66501803895861133"/>
          <c:h val="0.642664024508839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В целом по выборке</c:v>
                </c:pt>
              </c:strCache>
            </c:strRef>
          </c:cat>
          <c:val>
            <c:numRef>
              <c:f>Лист1!$B$2:$B$6</c:f>
              <c:numCache>
                <c:formatCode>0</c:formatCode>
                <c:ptCount val="5"/>
                <c:pt idx="0">
                  <c:v>16.163750677070517</c:v>
                </c:pt>
                <c:pt idx="1">
                  <c:v>19.297520915428546</c:v>
                </c:pt>
                <c:pt idx="2">
                  <c:v>19.951230971910984</c:v>
                </c:pt>
                <c:pt idx="3">
                  <c:v>20</c:v>
                </c:pt>
                <c:pt idx="4" formatCode="General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В целом по выборке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79.190477608377734</c:v>
                </c:pt>
                <c:pt idx="1">
                  <c:v>75.083912633388778</c:v>
                </c:pt>
                <c:pt idx="2">
                  <c:v>71.606909821589568</c:v>
                </c:pt>
                <c:pt idx="3">
                  <c:v>64</c:v>
                </c:pt>
                <c:pt idx="4" formatCode="General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 / не знаю, что это такое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Высшее</c:v>
                </c:pt>
                <c:pt idx="1">
                  <c:v>Незаконченное высшее</c:v>
                </c:pt>
                <c:pt idx="2">
                  <c:v>Среднее специальное</c:v>
                </c:pt>
                <c:pt idx="3">
                  <c:v>Среднее общее</c:v>
                </c:pt>
                <c:pt idx="4">
                  <c:v>В целом по выборке</c:v>
                </c:pt>
              </c:strCache>
            </c:strRef>
          </c:cat>
          <c:val>
            <c:numRef>
              <c:f>Лист1!$D$2:$D$6</c:f>
              <c:numCache>
                <c:formatCode>0</c:formatCode>
                <c:ptCount val="5"/>
                <c:pt idx="0">
                  <c:v>4.2420250672356801</c:v>
                </c:pt>
                <c:pt idx="1">
                  <c:v>5.6185664511826632</c:v>
                </c:pt>
                <c:pt idx="2">
                  <c:v>8.1754891951651185</c:v>
                </c:pt>
                <c:pt idx="3">
                  <c:v>16</c:v>
                </c:pt>
                <c:pt idx="4" formatCode="General">
                  <c:v>8</c:v>
                </c:pt>
              </c:numCache>
            </c:numRef>
          </c:val>
        </c:ser>
        <c:dLbls/>
        <c:overlap val="100"/>
        <c:axId val="164402304"/>
        <c:axId val="164403840"/>
      </c:barChart>
      <c:catAx>
        <c:axId val="16440230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4403840"/>
        <c:crosses val="autoZero"/>
        <c:auto val="1"/>
        <c:lblAlgn val="ctr"/>
        <c:lblOffset val="100"/>
      </c:catAx>
      <c:valAx>
        <c:axId val="164403840"/>
        <c:scaling>
          <c:orientation val="minMax"/>
        </c:scaling>
        <c:delete val="1"/>
        <c:axPos val="b"/>
        <c:numFmt formatCode="0%" sourceLinked="1"/>
        <c:tickLblPos val="none"/>
        <c:crossAx val="164402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945172183764245"/>
          <c:y val="0.78396185479084479"/>
          <c:w val="0.82717154207128363"/>
          <c:h val="0.14481694352119476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41363576832111493"/>
          <c:y val="7.9392709117842214E-2"/>
          <c:w val="0.56736908366711569"/>
          <c:h val="0.6354283290234296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Выше среднего</c:v>
                </c:pt>
                <c:pt idx="1">
                  <c:v>Среднее</c:v>
                </c:pt>
                <c:pt idx="2">
                  <c:v>Ниже среднего</c:v>
                </c:pt>
                <c:pt idx="3">
                  <c:v>В целом по выборке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18.532961217279503</c:v>
                </c:pt>
                <c:pt idx="1">
                  <c:v>19.130689160095994</c:v>
                </c:pt>
                <c:pt idx="2">
                  <c:v>16.584534304086034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Выше среднего</c:v>
                </c:pt>
                <c:pt idx="1">
                  <c:v>Среднее</c:v>
                </c:pt>
                <c:pt idx="2">
                  <c:v>Ниже среднего</c:v>
                </c:pt>
                <c:pt idx="3">
                  <c:v>В целом по выборке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0">
                  <c:v>75.261597697099106</c:v>
                </c:pt>
                <c:pt idx="1">
                  <c:v>73.946247834866782</c:v>
                </c:pt>
                <c:pt idx="2">
                  <c:v>69.225554618645731</c:v>
                </c:pt>
                <c:pt idx="3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Выше среднего</c:v>
                </c:pt>
                <c:pt idx="1">
                  <c:v>Среднее</c:v>
                </c:pt>
                <c:pt idx="2">
                  <c:v>Ниже среднего</c:v>
                </c:pt>
                <c:pt idx="3">
                  <c:v>В целом по выборке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0">
                  <c:v>7.0000000000000009</c:v>
                </c:pt>
                <c:pt idx="1">
                  <c:v>7.0000000000000009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</c:ser>
        <c:dLbls/>
        <c:overlap val="100"/>
        <c:axId val="164352768"/>
        <c:axId val="164354304"/>
      </c:barChart>
      <c:catAx>
        <c:axId val="1643527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4354304"/>
        <c:crosses val="autoZero"/>
        <c:auto val="1"/>
        <c:lblAlgn val="ctr"/>
        <c:lblOffset val="100"/>
      </c:catAx>
      <c:valAx>
        <c:axId val="164354304"/>
        <c:scaling>
          <c:orientation val="minMax"/>
        </c:scaling>
        <c:delete val="1"/>
        <c:axPos val="b"/>
        <c:numFmt formatCode="0%" sourceLinked="1"/>
        <c:tickLblPos val="none"/>
        <c:crossAx val="164352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787783174050088"/>
          <c:y val="0.77701175736190331"/>
          <c:w val="0.81268714788320506"/>
          <c:h val="0.1420212876265638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249377458271827"/>
          <c:y val="2.6051456690863086E-2"/>
          <c:w val="0.47851107740551241"/>
          <c:h val="0.7563098642909722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Студент, курсант и т.п.</c:v>
                </c:pt>
                <c:pt idx="1">
                  <c:v>Не работаю, но ищу работу</c:v>
                </c:pt>
                <c:pt idx="2">
                  <c:v>Не работаю и не планирую искать работу</c:v>
                </c:pt>
                <c:pt idx="3">
                  <c:v>Неработающий пенсионер</c:v>
                </c:pt>
                <c:pt idx="4">
                  <c:v>Рабочий</c:v>
                </c:pt>
                <c:pt idx="5">
                  <c:v>Служащий, технический исполнитель</c:v>
                </c:pt>
                <c:pt idx="6">
                  <c:v>Специалист</c:v>
                </c:pt>
                <c:pt idx="7">
                  <c:v>Руководитель подразделения</c:v>
                </c:pt>
                <c:pt idx="8">
                  <c:v>Руководитель высшего звена предприятия, учреждения, фирмы</c:v>
                </c:pt>
                <c:pt idx="9">
                  <c:v>Бизнесмен, предприниматель, фермер</c:v>
                </c:pt>
                <c:pt idx="10">
                  <c:v>В целом по выборке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0">
                  <c:v>27.422200277878158</c:v>
                </c:pt>
                <c:pt idx="1">
                  <c:v>28.025966577017609</c:v>
                </c:pt>
                <c:pt idx="2">
                  <c:v>18.98946698511066</c:v>
                </c:pt>
                <c:pt idx="3">
                  <c:v>13.275976723572048</c:v>
                </c:pt>
                <c:pt idx="4">
                  <c:v>20.988169835830824</c:v>
                </c:pt>
                <c:pt idx="5">
                  <c:v>20.662366276206502</c:v>
                </c:pt>
                <c:pt idx="6">
                  <c:v>18.364837641989229</c:v>
                </c:pt>
                <c:pt idx="7">
                  <c:v>15.332194311111014</c:v>
                </c:pt>
                <c:pt idx="8">
                  <c:v>23.879095754282964</c:v>
                </c:pt>
                <c:pt idx="9">
                  <c:v>21.158064170143152</c:v>
                </c:pt>
                <c:pt idx="10" formatCode="General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Студент, курсант и т.п.</c:v>
                </c:pt>
                <c:pt idx="1">
                  <c:v>Не работаю, но ищу работу</c:v>
                </c:pt>
                <c:pt idx="2">
                  <c:v>Не работаю и не планирую искать работу</c:v>
                </c:pt>
                <c:pt idx="3">
                  <c:v>Неработающий пенсионер</c:v>
                </c:pt>
                <c:pt idx="4">
                  <c:v>Рабочий</c:v>
                </c:pt>
                <c:pt idx="5">
                  <c:v>Служащий, технический исполнитель</c:v>
                </c:pt>
                <c:pt idx="6">
                  <c:v>Специалист</c:v>
                </c:pt>
                <c:pt idx="7">
                  <c:v>Руководитель подразделения</c:v>
                </c:pt>
                <c:pt idx="8">
                  <c:v>Руководитель высшего звена предприятия, учреждения, фирмы</c:v>
                </c:pt>
                <c:pt idx="9">
                  <c:v>Бизнесмен, предприниматель, фермер</c:v>
                </c:pt>
                <c:pt idx="10">
                  <c:v>В целом по выборке</c:v>
                </c:pt>
              </c:strCache>
            </c: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69.764511382434051</c:v>
                </c:pt>
                <c:pt idx="1">
                  <c:v>66.062674937033378</c:v>
                </c:pt>
                <c:pt idx="2">
                  <c:v>65.616536926623098</c:v>
                </c:pt>
                <c:pt idx="3">
                  <c:v>76.065937612088447</c:v>
                </c:pt>
                <c:pt idx="4">
                  <c:v>69.789117380254311</c:v>
                </c:pt>
                <c:pt idx="5">
                  <c:v>70.389907357671404</c:v>
                </c:pt>
                <c:pt idx="6">
                  <c:v>76.49135678745867</c:v>
                </c:pt>
                <c:pt idx="7">
                  <c:v>76.517924010373036</c:v>
                </c:pt>
                <c:pt idx="8">
                  <c:v>64.417470979838143</c:v>
                </c:pt>
                <c:pt idx="9">
                  <c:v>76.372716726097764</c:v>
                </c:pt>
                <c:pt idx="10" formatCode="General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Лист1!$A$2:$A$12</c:f>
              <c:strCache>
                <c:ptCount val="11"/>
                <c:pt idx="0">
                  <c:v>Студент, курсант и т.п.</c:v>
                </c:pt>
                <c:pt idx="1">
                  <c:v>Не работаю, но ищу работу</c:v>
                </c:pt>
                <c:pt idx="2">
                  <c:v>Не работаю и не планирую искать работу</c:v>
                </c:pt>
                <c:pt idx="3">
                  <c:v>Неработающий пенсионер</c:v>
                </c:pt>
                <c:pt idx="4">
                  <c:v>Рабочий</c:v>
                </c:pt>
                <c:pt idx="5">
                  <c:v>Служащий, технический исполнитель</c:v>
                </c:pt>
                <c:pt idx="6">
                  <c:v>Специалист</c:v>
                </c:pt>
                <c:pt idx="7">
                  <c:v>Руководитель подразделения</c:v>
                </c:pt>
                <c:pt idx="8">
                  <c:v>Руководитель высшего звена предприятия, учреждения, фирмы</c:v>
                </c:pt>
                <c:pt idx="9">
                  <c:v>Бизнесмен, предприниматель, фермер</c:v>
                </c:pt>
                <c:pt idx="10">
                  <c:v>В целом по выборке</c:v>
                </c:pt>
              </c:strCache>
            </c:strRef>
          </c:cat>
          <c:val>
            <c:numRef>
              <c:f>Лист1!$D$2:$D$12</c:f>
              <c:numCache>
                <c:formatCode>0</c:formatCode>
                <c:ptCount val="11"/>
                <c:pt idx="0">
                  <c:v>2.8132883396877273</c:v>
                </c:pt>
                <c:pt idx="1">
                  <c:v>5.911358485948969</c:v>
                </c:pt>
                <c:pt idx="2">
                  <c:v>12.853251530867688</c:v>
                </c:pt>
                <c:pt idx="3">
                  <c:v>9.807660755831769</c:v>
                </c:pt>
                <c:pt idx="4">
                  <c:v>8.7369791880149226</c:v>
                </c:pt>
                <c:pt idx="5">
                  <c:v>7.1556253721458285</c:v>
                </c:pt>
                <c:pt idx="6">
                  <c:v>4.8794421906360022</c:v>
                </c:pt>
                <c:pt idx="7">
                  <c:v>7.6332852439073875</c:v>
                </c:pt>
                <c:pt idx="8">
                  <c:v>11.703433265879022</c:v>
                </c:pt>
                <c:pt idx="9">
                  <c:v>2.4692191037589337</c:v>
                </c:pt>
                <c:pt idx="10" formatCode="General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знаю, что это такое</c:v>
                </c:pt>
              </c:strCache>
            </c:strRef>
          </c:tx>
          <c:dLbls>
            <c:showVal val="1"/>
          </c:dLbls>
          <c:cat>
            <c:strRef>
              <c:f>Лист1!$A$2:$A$12</c:f>
              <c:strCache>
                <c:ptCount val="11"/>
                <c:pt idx="0">
                  <c:v>Студент, курсант и т.п.</c:v>
                </c:pt>
                <c:pt idx="1">
                  <c:v>Не работаю, но ищу работу</c:v>
                </c:pt>
                <c:pt idx="2">
                  <c:v>Не работаю и не планирую искать работу</c:v>
                </c:pt>
                <c:pt idx="3">
                  <c:v>Неработающий пенсионер</c:v>
                </c:pt>
                <c:pt idx="4">
                  <c:v>Рабочий</c:v>
                </c:pt>
                <c:pt idx="5">
                  <c:v>Служащий, технический исполнитель</c:v>
                </c:pt>
                <c:pt idx="6">
                  <c:v>Специалист</c:v>
                </c:pt>
                <c:pt idx="7">
                  <c:v>Руководитель подразделения</c:v>
                </c:pt>
                <c:pt idx="8">
                  <c:v>Руководитель высшего звена предприятия, учреждения, фирмы</c:v>
                </c:pt>
                <c:pt idx="9">
                  <c:v>Бизнесмен, предприниматель, фермер</c:v>
                </c:pt>
                <c:pt idx="10">
                  <c:v>В целом по выборке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2" formatCode="0">
                  <c:v>2.5407445573984915</c:v>
                </c:pt>
                <c:pt idx="3" formatCode="0">
                  <c:v>0.85042490850757502</c:v>
                </c:pt>
                <c:pt idx="5" formatCode="0">
                  <c:v>1.7921009939761687</c:v>
                </c:pt>
                <c:pt idx="7" formatCode="0">
                  <c:v>0.51659643460870264</c:v>
                </c:pt>
                <c:pt idx="10">
                  <c:v>1</c:v>
                </c:pt>
              </c:numCache>
            </c:numRef>
          </c:val>
        </c:ser>
        <c:dLbls/>
        <c:overlap val="100"/>
        <c:axId val="47934080"/>
        <c:axId val="47948160"/>
      </c:barChart>
      <c:catAx>
        <c:axId val="47934080"/>
        <c:scaling>
          <c:orientation val="minMax"/>
        </c:scaling>
        <c:axPos val="l"/>
        <c:numFmt formatCode="General" sourceLinked="0"/>
        <c:tickLblPos val="nextTo"/>
        <c:crossAx val="47948160"/>
        <c:crosses val="autoZero"/>
        <c:auto val="1"/>
        <c:lblAlgn val="ctr"/>
        <c:lblOffset val="100"/>
      </c:catAx>
      <c:valAx>
        <c:axId val="47948160"/>
        <c:scaling>
          <c:orientation val="minMax"/>
        </c:scaling>
        <c:delete val="1"/>
        <c:axPos val="b"/>
        <c:numFmt formatCode="0%" sourceLinked="1"/>
        <c:tickLblPos val="none"/>
        <c:crossAx val="47934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320195583818309"/>
          <c:y val="0.82913252425181649"/>
          <c:w val="0.81268714788320506"/>
          <c:h val="0.1248573637819126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1149583752760663"/>
          <c:y val="2.6051456690863086E-2"/>
          <c:w val="0.4773697605764784"/>
          <c:h val="0.7400132207745775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с населением менее 50 тыс.</c:v>
                </c:pt>
                <c:pt idx="3">
                  <c:v>Город с населением от 50 до 100 тыс.</c:v>
                </c:pt>
                <c:pt idx="4">
                  <c:v>Город с населением от 100 до 250 тыс.</c:v>
                </c:pt>
                <c:pt idx="5">
                  <c:v>Город с населением от 250 до 500 тыс.</c:v>
                </c:pt>
                <c:pt idx="6">
                  <c:v>Город с населением от 500 тыс. до 1 млн.</c:v>
                </c:pt>
                <c:pt idx="7">
                  <c:v>Город с населением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18</c:v>
                </c:pt>
                <c:pt idx="1">
                  <c:v>17.77981205004297</c:v>
                </c:pt>
                <c:pt idx="2">
                  <c:v>23.294616911872257</c:v>
                </c:pt>
                <c:pt idx="3">
                  <c:v>25.918980302903883</c:v>
                </c:pt>
                <c:pt idx="4">
                  <c:v>15.1227534585393</c:v>
                </c:pt>
                <c:pt idx="5">
                  <c:v>18.701923680744979</c:v>
                </c:pt>
                <c:pt idx="6">
                  <c:v>19.037113506000143</c:v>
                </c:pt>
                <c:pt idx="7">
                  <c:v>15.436364691902012</c:v>
                </c:pt>
                <c:pt idx="8" formatCode="General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с населением менее 50 тыс.</c:v>
                </c:pt>
                <c:pt idx="3">
                  <c:v>Город с населением от 50 до 100 тыс.</c:v>
                </c:pt>
                <c:pt idx="4">
                  <c:v>Город с населением от 100 до 250 тыс.</c:v>
                </c:pt>
                <c:pt idx="5">
                  <c:v>Город с населением от 250 до 500 тыс.</c:v>
                </c:pt>
                <c:pt idx="6">
                  <c:v>Город с населением от 500 тыс. до 1 млн.</c:v>
                </c:pt>
                <c:pt idx="7">
                  <c:v>Город с населением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69</c:v>
                </c:pt>
                <c:pt idx="1">
                  <c:v>71.401145584024732</c:v>
                </c:pt>
                <c:pt idx="2">
                  <c:v>69.415177001437129</c:v>
                </c:pt>
                <c:pt idx="3">
                  <c:v>67.62666889481585</c:v>
                </c:pt>
                <c:pt idx="4">
                  <c:v>78.685735475473365</c:v>
                </c:pt>
                <c:pt idx="5">
                  <c:v>76.022302507374945</c:v>
                </c:pt>
                <c:pt idx="6">
                  <c:v>75.732373393058964</c:v>
                </c:pt>
                <c:pt idx="7">
                  <c:v>78.554713112853364</c:v>
                </c:pt>
                <c:pt idx="8" formatCode="General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 / не знаю, что это такое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с населением менее 50 тыс.</c:v>
                </c:pt>
                <c:pt idx="3">
                  <c:v>Город с населением от 50 до 100 тыс.</c:v>
                </c:pt>
                <c:pt idx="4">
                  <c:v>Город с населением от 100 до 250 тыс.</c:v>
                </c:pt>
                <c:pt idx="5">
                  <c:v>Город с населением от 250 до 500 тыс.</c:v>
                </c:pt>
                <c:pt idx="6">
                  <c:v>Город с населением от 500 тыс. до 1 млн.</c:v>
                </c:pt>
                <c:pt idx="7">
                  <c:v>Город с населением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13</c:v>
                </c:pt>
                <c:pt idx="1">
                  <c:v>10.353127154308051</c:v>
                </c:pt>
                <c:pt idx="2">
                  <c:v>7</c:v>
                </c:pt>
                <c:pt idx="3">
                  <c:v>6.4543508022803096</c:v>
                </c:pt>
                <c:pt idx="4">
                  <c:v>6.1915110659872665</c:v>
                </c:pt>
                <c:pt idx="5">
                  <c:v>5</c:v>
                </c:pt>
                <c:pt idx="6">
                  <c:v>5</c:v>
                </c:pt>
                <c:pt idx="7">
                  <c:v>5.6079229287637107</c:v>
                </c:pt>
                <c:pt idx="8" formatCode="General">
                  <c:v>8</c:v>
                </c:pt>
              </c:numCache>
            </c:numRef>
          </c:val>
        </c:ser>
        <c:dLbls/>
        <c:overlap val="100"/>
        <c:axId val="163691520"/>
        <c:axId val="163693312"/>
      </c:barChart>
      <c:catAx>
        <c:axId val="163691520"/>
        <c:scaling>
          <c:orientation val="minMax"/>
        </c:scaling>
        <c:axPos val="l"/>
        <c:numFmt formatCode="General" sourceLinked="0"/>
        <c:tickLblPos val="nextTo"/>
        <c:crossAx val="163693312"/>
        <c:crosses val="autoZero"/>
        <c:auto val="1"/>
        <c:lblAlgn val="ctr"/>
        <c:lblOffset val="100"/>
      </c:catAx>
      <c:valAx>
        <c:axId val="163693312"/>
        <c:scaling>
          <c:orientation val="minMax"/>
        </c:scaling>
        <c:delete val="1"/>
        <c:axPos val="b"/>
        <c:numFmt formatCode="0%" sourceLinked="1"/>
        <c:tickLblPos val="none"/>
        <c:crossAx val="163691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385882634059963"/>
          <c:y val="0.79656210427274765"/>
          <c:w val="0.70020948332202482"/>
          <c:h val="0.20148498903807194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249377458271827"/>
          <c:y val="2.6051456690863086E-2"/>
          <c:w val="0.46879223297064976"/>
          <c:h val="0.79170865049414885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следует помогать другим людям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Студент, курсант и т.п.</c:v>
                </c:pt>
                <c:pt idx="1">
                  <c:v>Не работаю, но ищу работу</c:v>
                </c:pt>
                <c:pt idx="2">
                  <c:v>Не работаю и не планирую искать работу</c:v>
                </c:pt>
                <c:pt idx="3">
                  <c:v>Неработающий пенсионер</c:v>
                </c:pt>
                <c:pt idx="4">
                  <c:v>Рабочий</c:v>
                </c:pt>
                <c:pt idx="5">
                  <c:v>Служащий, технический исполнитель</c:v>
                </c:pt>
                <c:pt idx="6">
                  <c:v>Специалист</c:v>
                </c:pt>
                <c:pt idx="7">
                  <c:v>Руководитель подразделения</c:v>
                </c:pt>
                <c:pt idx="8">
                  <c:v>Руководитель высшего звена предприятия, учреждения, фирмы</c:v>
                </c:pt>
                <c:pt idx="9">
                  <c:v>Бизнесмен, предприниматель, фермер</c:v>
                </c:pt>
                <c:pt idx="10">
                  <c:v>В целом по выборке</c:v>
                </c:pt>
              </c:strCache>
            </c:strRef>
          </c:cat>
          <c:val>
            <c:numRef>
              <c:f>Лист1!$B$2:$B$12</c:f>
              <c:numCache>
                <c:formatCode>0</c:formatCode>
                <c:ptCount val="11"/>
                <c:pt idx="1">
                  <c:v>2.2922605647959813</c:v>
                </c:pt>
                <c:pt idx="2">
                  <c:v>3.6108052634926584</c:v>
                </c:pt>
                <c:pt idx="3">
                  <c:v>2.470673627032578</c:v>
                </c:pt>
                <c:pt idx="4">
                  <c:v>1.1064786293639082</c:v>
                </c:pt>
                <c:pt idx="6">
                  <c:v>1.2734844531799161</c:v>
                </c:pt>
                <c:pt idx="7">
                  <c:v>0.75023149006386924</c:v>
                </c:pt>
                <c:pt idx="9">
                  <c:v>3.5677934105635392</c:v>
                </c:pt>
                <c:pt idx="10" formatCode="####">
                  <c:v>1.6609946903558377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зависит от людей, обстоятельств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Студент, курсант и т.п.</c:v>
                </c:pt>
                <c:pt idx="1">
                  <c:v>Не работаю, но ищу работу</c:v>
                </c:pt>
                <c:pt idx="2">
                  <c:v>Не работаю и не планирую искать работу</c:v>
                </c:pt>
                <c:pt idx="3">
                  <c:v>Неработающий пенсионер</c:v>
                </c:pt>
                <c:pt idx="4">
                  <c:v>Рабочий</c:v>
                </c:pt>
                <c:pt idx="5">
                  <c:v>Служащий, технический исполнитель</c:v>
                </c:pt>
                <c:pt idx="6">
                  <c:v>Специалист</c:v>
                </c:pt>
                <c:pt idx="7">
                  <c:v>Руководитель подразделения</c:v>
                </c:pt>
                <c:pt idx="8">
                  <c:v>Руководитель высшего звена предприятия, учреждения, фирмы</c:v>
                </c:pt>
                <c:pt idx="9">
                  <c:v>Бизнесмен, предприниматель, фермер</c:v>
                </c:pt>
                <c:pt idx="10">
                  <c:v>В целом по выборке</c:v>
                </c:pt>
              </c:strCache>
            </c: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5.1876383517863145</c:v>
                </c:pt>
                <c:pt idx="1">
                  <c:v>20.738873534021529</c:v>
                </c:pt>
                <c:pt idx="2">
                  <c:v>14.920377171265443</c:v>
                </c:pt>
                <c:pt idx="3">
                  <c:v>14.558473728401214</c:v>
                </c:pt>
                <c:pt idx="4">
                  <c:v>12.826242802649636</c:v>
                </c:pt>
                <c:pt idx="5">
                  <c:v>15.061372779971023</c:v>
                </c:pt>
                <c:pt idx="6">
                  <c:v>12.447705358808706</c:v>
                </c:pt>
                <c:pt idx="7">
                  <c:v>13.826077806354684</c:v>
                </c:pt>
                <c:pt idx="8">
                  <c:v>12.661300230136503</c:v>
                </c:pt>
                <c:pt idx="9">
                  <c:v>11.781283887730668</c:v>
                </c:pt>
                <c:pt idx="10" formatCode="####">
                  <c:v>13.558000723735548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следует помогать другим людям</c:v>
                </c:pt>
              </c:strCache>
            </c:strRef>
          </c:tx>
          <c:dLbls>
            <c:showVal val="1"/>
          </c:dLbls>
          <c:cat>
            <c:strRef>
              <c:f>Лист1!$A$2:$A$12</c:f>
              <c:strCache>
                <c:ptCount val="11"/>
                <c:pt idx="0">
                  <c:v>Студент, курсант и т.п.</c:v>
                </c:pt>
                <c:pt idx="1">
                  <c:v>Не работаю, но ищу работу</c:v>
                </c:pt>
                <c:pt idx="2">
                  <c:v>Не работаю и не планирую искать работу</c:v>
                </c:pt>
                <c:pt idx="3">
                  <c:v>Неработающий пенсионер</c:v>
                </c:pt>
                <c:pt idx="4">
                  <c:v>Рабочий</c:v>
                </c:pt>
                <c:pt idx="5">
                  <c:v>Служащий, технический исполнитель</c:v>
                </c:pt>
                <c:pt idx="6">
                  <c:v>Специалист</c:v>
                </c:pt>
                <c:pt idx="7">
                  <c:v>Руководитель подразделения</c:v>
                </c:pt>
                <c:pt idx="8">
                  <c:v>Руководитель высшего звена предприятия, учреждения, фирмы</c:v>
                </c:pt>
                <c:pt idx="9">
                  <c:v>Бизнесмен, предприниматель, фермер</c:v>
                </c:pt>
                <c:pt idx="10">
                  <c:v>В целом по выборке</c:v>
                </c:pt>
              </c:strCache>
            </c:strRef>
          </c:cat>
          <c:val>
            <c:numRef>
              <c:f>Лист1!$D$2:$D$12</c:f>
              <c:numCache>
                <c:formatCode>0</c:formatCode>
                <c:ptCount val="11"/>
                <c:pt idx="0">
                  <c:v>94.812361648213695</c:v>
                </c:pt>
                <c:pt idx="1">
                  <c:v>75.455959330634684</c:v>
                </c:pt>
                <c:pt idx="2">
                  <c:v>79.680988334245384</c:v>
                </c:pt>
                <c:pt idx="3">
                  <c:v>81.016340982737063</c:v>
                </c:pt>
                <c:pt idx="4">
                  <c:v>84.069996039868329</c:v>
                </c:pt>
                <c:pt idx="5">
                  <c:v>83.984961161479603</c:v>
                </c:pt>
                <c:pt idx="6">
                  <c:v>84.728360446929258</c:v>
                </c:pt>
                <c:pt idx="7">
                  <c:v>85.423690703581343</c:v>
                </c:pt>
                <c:pt idx="8">
                  <c:v>87.338699769863496</c:v>
                </c:pt>
                <c:pt idx="9">
                  <c:v>83.378127833205838</c:v>
                </c:pt>
                <c:pt idx="10" formatCode="####">
                  <c:v>83.317422959385325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Лист1!$A$2:$A$12</c:f>
              <c:strCache>
                <c:ptCount val="11"/>
                <c:pt idx="0">
                  <c:v>Студент, курсант и т.п.</c:v>
                </c:pt>
                <c:pt idx="1">
                  <c:v>Не работаю, но ищу работу</c:v>
                </c:pt>
                <c:pt idx="2">
                  <c:v>Не работаю и не планирую искать работу</c:v>
                </c:pt>
                <c:pt idx="3">
                  <c:v>Неработающий пенсионер</c:v>
                </c:pt>
                <c:pt idx="4">
                  <c:v>Рабочий</c:v>
                </c:pt>
                <c:pt idx="5">
                  <c:v>Служащий, технический исполнитель</c:v>
                </c:pt>
                <c:pt idx="6">
                  <c:v>Специалист</c:v>
                </c:pt>
                <c:pt idx="7">
                  <c:v>Руководитель подразделения</c:v>
                </c:pt>
                <c:pt idx="8">
                  <c:v>Руководитель высшего звена предприятия, учреждения, фирмы</c:v>
                </c:pt>
                <c:pt idx="9">
                  <c:v>Бизнесмен, предприниматель, фермер</c:v>
                </c:pt>
                <c:pt idx="10">
                  <c:v>В целом по выборке</c:v>
                </c:pt>
              </c:strCache>
            </c:strRef>
          </c:cat>
          <c:val>
            <c:numRef>
              <c:f>Лист1!$E$2:$E$12</c:f>
              <c:numCache>
                <c:formatCode>0</c:formatCode>
                <c:ptCount val="11"/>
                <c:pt idx="1">
                  <c:v>1.5129065705477331</c:v>
                </c:pt>
                <c:pt idx="2">
                  <c:v>1.7878292309964252</c:v>
                </c:pt>
                <c:pt idx="3">
                  <c:v>1.9545116618290423</c:v>
                </c:pt>
                <c:pt idx="4">
                  <c:v>1.9972825281181168</c:v>
                </c:pt>
                <c:pt idx="5">
                  <c:v>0.56717183031777518</c:v>
                </c:pt>
                <c:pt idx="6">
                  <c:v>1.550449741081898</c:v>
                </c:pt>
                <c:pt idx="9">
                  <c:v>1.2727948684998398</c:v>
                </c:pt>
                <c:pt idx="10" formatCode="####">
                  <c:v>1.463581626523069</c:v>
                </c:pt>
              </c:numCache>
            </c:numRef>
          </c:val>
        </c:ser>
        <c:dLbls/>
        <c:overlap val="100"/>
        <c:axId val="136516736"/>
        <c:axId val="136518272"/>
      </c:barChart>
      <c:catAx>
        <c:axId val="136516736"/>
        <c:scaling>
          <c:orientation val="minMax"/>
        </c:scaling>
        <c:axPos val="l"/>
        <c:numFmt formatCode="General" sourceLinked="0"/>
        <c:tickLblPos val="nextTo"/>
        <c:crossAx val="136518272"/>
        <c:crosses val="autoZero"/>
        <c:auto val="1"/>
        <c:lblAlgn val="ctr"/>
        <c:lblOffset val="100"/>
      </c:catAx>
      <c:valAx>
        <c:axId val="136518272"/>
        <c:scaling>
          <c:orientation val="minMax"/>
        </c:scaling>
        <c:delete val="1"/>
        <c:axPos val="b"/>
        <c:numFmt formatCode="0%" sourceLinked="1"/>
        <c:tickLblPos val="none"/>
        <c:crossAx val="136516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510055888275058"/>
          <c:y val="0.8716110166678247"/>
          <c:w val="0.73354798605646454"/>
          <c:h val="0.1248573637819126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1257250646171137"/>
          <c:y val="1.1435112048819761E-2"/>
          <c:w val="0.4874274935382889"/>
          <c:h val="0.7093198464833108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Никогда не приходилось пользоваться</c:v>
                </c:pt>
                <c:pt idx="1">
                  <c:v>годовая аудитория</c:v>
                </c:pt>
                <c:pt idx="2">
                  <c:v>месячная аудитория</c:v>
                </c:pt>
                <c:pt idx="3">
                  <c:v>недельная аудитория</c:v>
                </c:pt>
                <c:pt idx="4">
                  <c:v>суточная аудитория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9.6728316287584146</c:v>
                </c:pt>
                <c:pt idx="1">
                  <c:v>21.9069766780093</c:v>
                </c:pt>
                <c:pt idx="2">
                  <c:v>17.931677895434099</c:v>
                </c:pt>
                <c:pt idx="3">
                  <c:v>26.344919612300256</c:v>
                </c:pt>
                <c:pt idx="4">
                  <c:v>19.385137990819253</c:v>
                </c:pt>
                <c:pt idx="5" formatCode="General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идентифицирует себя как волонтера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Никогда не приходилось пользоваться</c:v>
                </c:pt>
                <c:pt idx="1">
                  <c:v>годовая аудитория</c:v>
                </c:pt>
                <c:pt idx="2">
                  <c:v>месячная аудитория</c:v>
                </c:pt>
                <c:pt idx="3">
                  <c:v>недельная аудитория</c:v>
                </c:pt>
                <c:pt idx="4">
                  <c:v>суточная аудитория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74.647065256305822</c:v>
                </c:pt>
                <c:pt idx="1">
                  <c:v>69.911046667659647</c:v>
                </c:pt>
                <c:pt idx="2">
                  <c:v>69.602120577391418</c:v>
                </c:pt>
                <c:pt idx="3">
                  <c:v>69.447604730579229</c:v>
                </c:pt>
                <c:pt idx="4">
                  <c:v>74.158427270908589</c:v>
                </c:pt>
                <c:pt idx="5" formatCode="General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Никогда не приходилось пользоваться</c:v>
                </c:pt>
                <c:pt idx="1">
                  <c:v>годовая аудитория</c:v>
                </c:pt>
                <c:pt idx="2">
                  <c:v>месячная аудитория</c:v>
                </c:pt>
                <c:pt idx="3">
                  <c:v>недельная аудитория</c:v>
                </c:pt>
                <c:pt idx="4">
                  <c:v>суточная аудитория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14.340916124741099</c:v>
                </c:pt>
                <c:pt idx="1">
                  <c:v>8.1819766543310219</c:v>
                </c:pt>
                <c:pt idx="2">
                  <c:v>12.466201527174462</c:v>
                </c:pt>
                <c:pt idx="3">
                  <c:v>4.2074756571206136</c:v>
                </c:pt>
                <c:pt idx="4">
                  <c:v>6.0086764230417584</c:v>
                </c:pt>
                <c:pt idx="5" formatCode="General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 знаю, что это такое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Никогда не приходилось пользоваться</c:v>
                </c:pt>
                <c:pt idx="1">
                  <c:v>годовая аудитория</c:v>
                </c:pt>
                <c:pt idx="2">
                  <c:v>месячная аудитория</c:v>
                </c:pt>
                <c:pt idx="3">
                  <c:v>недельная аудитория</c:v>
                </c:pt>
                <c:pt idx="4">
                  <c:v>суточная аудитория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 formatCode="0">
                  <c:v>1.3391869901947633</c:v>
                </c:pt>
                <c:pt idx="5">
                  <c:v>1</c:v>
                </c:pt>
              </c:numCache>
            </c:numRef>
          </c:val>
        </c:ser>
        <c:dLbls/>
        <c:overlap val="100"/>
        <c:axId val="128993920"/>
        <c:axId val="129006208"/>
      </c:barChart>
      <c:catAx>
        <c:axId val="12899392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29006208"/>
        <c:crosses val="autoZero"/>
        <c:auto val="1"/>
        <c:lblAlgn val="ctr"/>
        <c:lblOffset val="100"/>
      </c:catAx>
      <c:valAx>
        <c:axId val="129006208"/>
        <c:scaling>
          <c:orientation val="minMax"/>
        </c:scaling>
        <c:delete val="1"/>
        <c:axPos val="b"/>
        <c:numFmt formatCode="0%" sourceLinked="1"/>
        <c:tickLblPos val="none"/>
        <c:crossAx val="128993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486045234154049"/>
          <c:y val="0.81111936569317777"/>
          <c:w val="0.74754155056323413"/>
          <c:h val="0.14846743421147957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2827986867081277"/>
          <c:y val="9.7499558564990749E-2"/>
          <c:w val="0.33534759867026814"/>
          <c:h val="0.6640550464222135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деньгами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Идентифицирует себя как волонтера</c:v>
                </c:pt>
                <c:pt idx="1">
                  <c:v>Россияне в целом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">
                  <c:v>74.98192397165036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деньгами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Идентифицирует себя как волонтера</c:v>
                </c:pt>
                <c:pt idx="1">
                  <c:v>Россияне в целом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">
                  <c:v>25.018076028349746</c:v>
                </c:pt>
                <c:pt idx="1">
                  <c:v>40</c:v>
                </c:pt>
              </c:numCache>
            </c:numRef>
          </c:val>
        </c:ser>
        <c:dLbls/>
        <c:overlap val="100"/>
        <c:axId val="129129472"/>
        <c:axId val="150468096"/>
      </c:barChart>
      <c:catAx>
        <c:axId val="12912947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0468096"/>
        <c:crosses val="autoZero"/>
        <c:auto val="1"/>
        <c:lblAlgn val="ctr"/>
        <c:lblOffset val="100"/>
      </c:catAx>
      <c:valAx>
        <c:axId val="15046809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129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40348476314982"/>
          <c:y val="0.11029175190026444"/>
          <c:w val="0.3209502056100485"/>
          <c:h val="0.6553254510139755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1709810253913384"/>
          <c:y val="9.7499558564990749E-2"/>
          <c:w val="0.33230779085052525"/>
          <c:h val="0.6640550464222139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вещами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Идентифицирует себя как волонтера</c:v>
                </c:pt>
                <c:pt idx="1">
                  <c:v>Россияне в целом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">
                  <c:v>73.496842039473279</c:v>
                </c:pt>
                <c:pt idx="1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вещами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Идентифицирует себя как волонтера</c:v>
                </c:pt>
                <c:pt idx="1">
                  <c:v>Россияне в целом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">
                  <c:v>26.127425880134979</c:v>
                </c:pt>
                <c:pt idx="1">
                  <c:v>42</c:v>
                </c:pt>
              </c:numCache>
            </c:numRef>
          </c:val>
        </c:ser>
        <c:dLbls/>
        <c:overlap val="100"/>
        <c:axId val="159327744"/>
        <c:axId val="162689024"/>
      </c:barChart>
      <c:catAx>
        <c:axId val="15932774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2689024"/>
        <c:crosses val="autoZero"/>
        <c:auto val="1"/>
        <c:lblAlgn val="ctr"/>
        <c:lblOffset val="100"/>
      </c:catAx>
      <c:valAx>
        <c:axId val="162689024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932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717510241851327"/>
          <c:y val="0.1102917519002645"/>
          <c:w val="0.36117856347306443"/>
          <c:h val="0.65532545101397599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1990981002195357"/>
          <c:y val="9.7499558564990749E-2"/>
          <c:w val="0.34382812117190847"/>
          <c:h val="0.6640550464222139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приходилось помогать делами, поступками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Идентифицирует себя как волонтера</c:v>
                </c:pt>
                <c:pt idx="1">
                  <c:v>Россияне в целом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">
                  <c:v>86.430177280716492</c:v>
                </c:pt>
                <c:pt idx="1">
                  <c:v>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приходилось помогать делами, поступками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Идентифицирует себя как волонтера</c:v>
                </c:pt>
                <c:pt idx="1">
                  <c:v>Россияне в целом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">
                  <c:v>13.41437404195006</c:v>
                </c:pt>
                <c:pt idx="1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Идентифицирует себя как волонтера</c:v>
                </c:pt>
                <c:pt idx="1">
                  <c:v>Россияне в целом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5</c:v>
                </c:pt>
              </c:numCache>
            </c:numRef>
          </c:val>
        </c:ser>
        <c:dLbls/>
        <c:overlap val="100"/>
        <c:axId val="164103296"/>
        <c:axId val="164105600"/>
      </c:barChart>
      <c:catAx>
        <c:axId val="16410329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105600"/>
        <c:crosses val="autoZero"/>
        <c:auto val="1"/>
        <c:lblAlgn val="ctr"/>
        <c:lblOffset val="100"/>
      </c:catAx>
      <c:valAx>
        <c:axId val="164105600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410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60504362985407"/>
          <c:y val="0.1102917519002645"/>
          <c:w val="0.32274863801405201"/>
          <c:h val="0.78327003269521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267623607570433"/>
          <c:y val="2.8169014084507043E-2"/>
          <c:w val="0.4812455688151322"/>
          <c:h val="0.96768165182937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 в целом</c:v>
                </c:pt>
              </c:strCache>
            </c:strRef>
          </c:tx>
          <c:dLbls>
            <c:showVal val="1"/>
          </c:dLbls>
          <c:cat>
            <c:strRef>
              <c:f>Лист1!$A$2:$A$17</c:f>
              <c:strCache>
                <c:ptCount val="16"/>
                <c:pt idx="0">
                  <c:v>Другие сферы</c:v>
                </c:pt>
                <c:pt idx="1">
                  <c:v>Строительные работы, благоустройство, озеленение</c:v>
                </c:pt>
                <c:pt idx="2">
                  <c:v>Помощь бездомным животным, приютам для животных</c:v>
                </c:pt>
                <c:pt idx="3">
                  <c:v>Оказание квалифицированной помощи в медучреждениях, госпиталях</c:v>
                </c:pt>
                <c:pt idx="4">
                  <c:v>Участие в работе народных дружин, постов</c:v>
                </c:pt>
                <c:pt idx="5">
                  <c:v>Охрана и восстановление памятников культуры, археологии</c:v>
                </c:pt>
                <c:pt idx="6">
                  <c:v>Организация мероприятий, работа волонтерами на выставках, фестивалях</c:v>
                </c:pt>
                <c:pt idx="7">
                  <c:v>Проведение парадов, учений, патриотических акций, поиск захоронений солдат</c:v>
                </c:pt>
                <c:pt idx="8">
                  <c:v>Поиск пропавших людей, помощь в чрезвычайных ситуациях</c:v>
                </c:pt>
                <c:pt idx="9">
                  <c:v>Организация детских лагерей, чтение лекций, проведение выставок</c:v>
                </c:pt>
                <c:pt idx="10">
                  <c:v>Привлечение людей старшего поколения к добровольческой работе с целью их психологической поддержки</c:v>
                </c:pt>
                <c:pt idx="11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12">
                  <c:v>Организация и сопровождение соревнований, подготовка спортивных площадок</c:v>
                </c:pt>
                <c:pt idx="13">
                  <c:v>Экологические патрули, акции по сбору мусора, общественный контроль</c:v>
                </c:pt>
                <c:pt idx="14">
                  <c:v>Помощь людям, детям-сиротам, семьям, оказавшимся в трудной жизненной ситуации, тяжелобольным</c:v>
                </c:pt>
                <c:pt idx="15">
                  <c:v>Благотворительность - перечислял денежные средства фондам, передавал продукты, одежду нуждающимся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>
                  <c:v>3.2467395477258059</c:v>
                </c:pt>
                <c:pt idx="1">
                  <c:v>0.58075021178416508</c:v>
                </c:pt>
                <c:pt idx="2">
                  <c:v>0.98656610074408846</c:v>
                </c:pt>
                <c:pt idx="3">
                  <c:v>10.309572361130833</c:v>
                </c:pt>
                <c:pt idx="4">
                  <c:v>8.1424866768985495</c:v>
                </c:pt>
                <c:pt idx="5">
                  <c:v>11.895077074925357</c:v>
                </c:pt>
                <c:pt idx="6">
                  <c:v>9.7693419813611673</c:v>
                </c:pt>
                <c:pt idx="7">
                  <c:v>17.517849976730247</c:v>
                </c:pt>
                <c:pt idx="8">
                  <c:v>19.629568750956235</c:v>
                </c:pt>
                <c:pt idx="9">
                  <c:v>15.426227191842118</c:v>
                </c:pt>
                <c:pt idx="10">
                  <c:v>18.377507939941335</c:v>
                </c:pt>
                <c:pt idx="11">
                  <c:v>28.883736746677386</c:v>
                </c:pt>
                <c:pt idx="12">
                  <c:v>22.075426489368123</c:v>
                </c:pt>
                <c:pt idx="13">
                  <c:v>48.387517945143472</c:v>
                </c:pt>
                <c:pt idx="14">
                  <c:v>77.007019608317648</c:v>
                </c:pt>
                <c:pt idx="15">
                  <c:v>82.394177283384579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Россияне, идентифицирующие себя как волонтера</c:v>
                </c:pt>
              </c:strCache>
            </c:strRef>
          </c:tx>
          <c:dLbls>
            <c:showVal val="1"/>
          </c:dLbls>
          <c:cat>
            <c:strRef>
              <c:f>Лист1!$A$2:$A$17</c:f>
              <c:strCache>
                <c:ptCount val="16"/>
                <c:pt idx="0">
                  <c:v>Другие сферы</c:v>
                </c:pt>
                <c:pt idx="1">
                  <c:v>Строительные работы, благоустройство, озеленение</c:v>
                </c:pt>
                <c:pt idx="2">
                  <c:v>Помощь бездомным животным, приютам для животных</c:v>
                </c:pt>
                <c:pt idx="3">
                  <c:v>Оказание квалифицированной помощи в медучреждениях, госпиталях</c:v>
                </c:pt>
                <c:pt idx="4">
                  <c:v>Участие в работе народных дружин, постов</c:v>
                </c:pt>
                <c:pt idx="5">
                  <c:v>Охрана и восстановление памятников культуры, археологии</c:v>
                </c:pt>
                <c:pt idx="6">
                  <c:v>Организация мероприятий, работа волонтерами на выставках, фестивалях</c:v>
                </c:pt>
                <c:pt idx="7">
                  <c:v>Проведение парадов, учений, патриотических акций, поиск захоронений солдат</c:v>
                </c:pt>
                <c:pt idx="8">
                  <c:v>Поиск пропавших людей, помощь в чрезвычайных ситуациях</c:v>
                </c:pt>
                <c:pt idx="9">
                  <c:v>Организация детских лагерей, чтение лекций, проведение выставок</c:v>
                </c:pt>
                <c:pt idx="10">
                  <c:v>Привлечение людей старшего поколения к добровольческой работе с целью их психологической поддержки</c:v>
                </c:pt>
                <c:pt idx="11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12">
                  <c:v>Организация и сопровождение соревнований, подготовка спортивных площадок</c:v>
                </c:pt>
                <c:pt idx="13">
                  <c:v>Экологические патрули, акции по сбору мусора, общественный контроль</c:v>
                </c:pt>
                <c:pt idx="14">
                  <c:v>Помощь людям, детям-сиротам, семьям, оказавшимся в трудной жизненной ситуации, тяжелобольным</c:v>
                </c:pt>
                <c:pt idx="15">
                  <c:v>Благотворительность - перечислял денежные средства фондам, передавал продукты, одежду нуждающимся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6"/>
                <c:pt idx="0">
                  <c:v>5.9166592530043731</c:v>
                </c:pt>
                <c:pt idx="1">
                  <c:v>0.57521776016067649</c:v>
                </c:pt>
                <c:pt idx="2">
                  <c:v>1.513789516054638</c:v>
                </c:pt>
                <c:pt idx="3">
                  <c:v>14.854443508746913</c:v>
                </c:pt>
                <c:pt idx="4">
                  <c:v>15.35747267039015</c:v>
                </c:pt>
                <c:pt idx="5">
                  <c:v>20.788664859655846</c:v>
                </c:pt>
                <c:pt idx="6">
                  <c:v>24.991753579064824</c:v>
                </c:pt>
                <c:pt idx="7">
                  <c:v>27.009184417436824</c:v>
                </c:pt>
                <c:pt idx="8">
                  <c:v>28.762909531669639</c:v>
                </c:pt>
                <c:pt idx="9">
                  <c:v>28.918676948921437</c:v>
                </c:pt>
                <c:pt idx="10">
                  <c:v>31.938597029622628</c:v>
                </c:pt>
                <c:pt idx="11">
                  <c:v>37.850495471303688</c:v>
                </c:pt>
                <c:pt idx="12">
                  <c:v>40.399061775071644</c:v>
                </c:pt>
                <c:pt idx="13">
                  <c:v>60.815411497475694</c:v>
                </c:pt>
                <c:pt idx="14">
                  <c:v>82.253602720639819</c:v>
                </c:pt>
                <c:pt idx="15">
                  <c:v>86.028668916832459</c:v>
                </c:pt>
              </c:numCache>
            </c:numRef>
          </c:val>
        </c:ser>
        <c:dLbls/>
        <c:axId val="165483264"/>
        <c:axId val="165484800"/>
      </c:barChart>
      <c:catAx>
        <c:axId val="165483264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5484800"/>
        <c:crosses val="autoZero"/>
        <c:auto val="1"/>
        <c:lblAlgn val="ctr"/>
        <c:lblOffset val="100"/>
      </c:catAx>
      <c:valAx>
        <c:axId val="165484800"/>
        <c:scaling>
          <c:orientation val="minMax"/>
          <c:max val="90"/>
          <c:min val="0"/>
        </c:scaling>
        <c:delete val="1"/>
        <c:axPos val="b"/>
        <c:numFmt formatCode="0" sourceLinked="1"/>
        <c:tickLblPos val="none"/>
        <c:crossAx val="165483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8835156259312869"/>
          <c:y val="0.81583581162374474"/>
          <c:w val="0.28881324243364431"/>
          <c:h val="0.1687992763567872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500809273840774"/>
          <c:y val="1.1435112048819761E-2"/>
          <c:w val="0.47554746281714788"/>
          <c:h val="0.8598886569970866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45.696950867820412</c:v>
                </c:pt>
                <c:pt idx="1">
                  <c:v>45.763530408300582</c:v>
                </c:pt>
                <c:pt idx="2">
                  <c:v>44.691762772310504</c:v>
                </c:pt>
                <c:pt idx="3">
                  <c:v>44.981260635835007</c:v>
                </c:pt>
                <c:pt idx="4">
                  <c:v>45.767460712164812</c:v>
                </c:pt>
                <c:pt idx="5">
                  <c:v>49.710604687261537</c:v>
                </c:pt>
                <c:pt idx="6">
                  <c:v>40.350536653858086</c:v>
                </c:pt>
                <c:pt idx="7">
                  <c:v>47.792330412878769</c:v>
                </c:pt>
                <c:pt idx="8">
                  <c:v>45.701837274928018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75-4093-A32E-BA2043BD2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54.303049132179837</c:v>
                </c:pt>
                <c:pt idx="1">
                  <c:v>54.236469591699397</c:v>
                </c:pt>
                <c:pt idx="2">
                  <c:v>55.308237227689595</c:v>
                </c:pt>
                <c:pt idx="3">
                  <c:v>55.018739364164894</c:v>
                </c:pt>
                <c:pt idx="4">
                  <c:v>54.232539287835387</c:v>
                </c:pt>
                <c:pt idx="5">
                  <c:v>50.289395312738662</c:v>
                </c:pt>
                <c:pt idx="6">
                  <c:v>59.649463346142007</c:v>
                </c:pt>
                <c:pt idx="7">
                  <c:v>52.207669587121444</c:v>
                </c:pt>
                <c:pt idx="8">
                  <c:v>54.298162725072039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75-4093-A32E-BA2043BD2BF7}"/>
            </c:ext>
          </c:extLst>
        </c:ser>
        <c:dLbls/>
        <c:overlap val="100"/>
        <c:axId val="165052800"/>
        <c:axId val="165054336"/>
      </c:barChart>
      <c:catAx>
        <c:axId val="16505280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165054336"/>
        <c:crosses val="autoZero"/>
        <c:auto val="1"/>
        <c:lblAlgn val="ctr"/>
        <c:lblOffset val="100"/>
      </c:catAx>
      <c:valAx>
        <c:axId val="165054336"/>
        <c:scaling>
          <c:orientation val="minMax"/>
        </c:scaling>
        <c:delete val="1"/>
        <c:axPos val="b"/>
        <c:numFmt formatCode="0%" sourceLinked="1"/>
        <c:tickLblPos val="none"/>
        <c:crossAx val="165052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037053960217533"/>
          <c:y val="0.91049587726067438"/>
          <c:w val="0.45925869346934811"/>
          <c:h val="7.2865558215105639E-2"/>
        </c:manualLayout>
      </c:layout>
    </c:legend>
    <c:plotVisOnly val="1"/>
    <c:dispBlanksAs val="gap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49632959558779616"/>
          <c:y val="1.1435112048819761E-2"/>
          <c:w val="0.49073589903590048"/>
          <c:h val="0.8598886569970868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18-24 года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9.122210178073809</c:v>
                </c:pt>
                <c:pt idx="1">
                  <c:v>14.884485303448077</c:v>
                </c:pt>
                <c:pt idx="2">
                  <c:v>6.725306640437406</c:v>
                </c:pt>
                <c:pt idx="3">
                  <c:v>9.3804999804238065</c:v>
                </c:pt>
                <c:pt idx="4">
                  <c:v>10.124259988133812</c:v>
                </c:pt>
                <c:pt idx="5">
                  <c:v>11.93912262064133</c:v>
                </c:pt>
                <c:pt idx="6">
                  <c:v>7.7957021389975161</c:v>
                </c:pt>
                <c:pt idx="7">
                  <c:v>9.8700460536331125</c:v>
                </c:pt>
                <c:pt idx="8">
                  <c:v>9.7684868860029752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6A-490D-8858-F06E62E516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25-30 лет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12.566202607019918</c:v>
                </c:pt>
                <c:pt idx="1">
                  <c:v>14.323809331354274</c:v>
                </c:pt>
                <c:pt idx="2">
                  <c:v>15.511185410012475</c:v>
                </c:pt>
                <c:pt idx="3">
                  <c:v>12.63210474846802</c:v>
                </c:pt>
                <c:pt idx="4">
                  <c:v>12.557405685331977</c:v>
                </c:pt>
                <c:pt idx="5">
                  <c:v>13.657820872770262</c:v>
                </c:pt>
                <c:pt idx="6">
                  <c:v>11.276415252360167</c:v>
                </c:pt>
                <c:pt idx="7">
                  <c:v>13.14973290885972</c:v>
                </c:pt>
                <c:pt idx="8">
                  <c:v>12.893703482475701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6A-490D-8858-F06E62E516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31-45 лет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28.323869519827554</c:v>
                </c:pt>
                <c:pt idx="1">
                  <c:v>31.230286705970421</c:v>
                </c:pt>
                <c:pt idx="2">
                  <c:v>24.536627075699013</c:v>
                </c:pt>
                <c:pt idx="3">
                  <c:v>32.693959710618913</c:v>
                </c:pt>
                <c:pt idx="4">
                  <c:v>28.69031086375816</c:v>
                </c:pt>
                <c:pt idx="5">
                  <c:v>30.64756717180493</c:v>
                </c:pt>
                <c:pt idx="6">
                  <c:v>28.424833291173101</c:v>
                </c:pt>
                <c:pt idx="7">
                  <c:v>31.325075167305961</c:v>
                </c:pt>
                <c:pt idx="8">
                  <c:v>28.227947328296036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6A-490D-8858-F06E62E516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46-60 лет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29.276515126843574</c:v>
                </c:pt>
                <c:pt idx="1">
                  <c:v>24.484387027388273</c:v>
                </c:pt>
                <c:pt idx="2">
                  <c:v>22.397573598123955</c:v>
                </c:pt>
                <c:pt idx="3">
                  <c:v>29.62881397799282</c:v>
                </c:pt>
                <c:pt idx="4">
                  <c:v>28.634550394733893</c:v>
                </c:pt>
                <c:pt idx="5">
                  <c:v>27.627080564143057</c:v>
                </c:pt>
                <c:pt idx="6">
                  <c:v>29.991697281165195</c:v>
                </c:pt>
                <c:pt idx="7">
                  <c:v>29.293244908448575</c:v>
                </c:pt>
                <c:pt idx="8">
                  <c:v>28.005866842670628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6A-490D-8858-F06E62E516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старше 60 лет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Лист1!$F$2:$F$10</c:f>
              <c:numCache>
                <c:formatCode>0</c:formatCode>
                <c:ptCount val="9"/>
                <c:pt idx="0">
                  <c:v>20.711202568235329</c:v>
                </c:pt>
                <c:pt idx="1">
                  <c:v>15.077031631838986</c:v>
                </c:pt>
                <c:pt idx="2">
                  <c:v>30.829307275727125</c:v>
                </c:pt>
                <c:pt idx="3">
                  <c:v>15.664621582496398</c:v>
                </c:pt>
                <c:pt idx="4">
                  <c:v>19.993473068042356</c:v>
                </c:pt>
                <c:pt idx="5">
                  <c:v>16.128408770640636</c:v>
                </c:pt>
                <c:pt idx="6">
                  <c:v>22.511352036303922</c:v>
                </c:pt>
                <c:pt idx="7">
                  <c:v>16.361900961752724</c:v>
                </c:pt>
                <c:pt idx="8">
                  <c:v>21.103995460554785</c:v>
                </c:pt>
              </c:numCache>
            </c:numRef>
          </c:val>
        </c:ser>
        <c:dLbls/>
        <c:overlap val="100"/>
        <c:axId val="165153792"/>
        <c:axId val="165163776"/>
      </c:barChart>
      <c:catAx>
        <c:axId val="16515379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5163776"/>
        <c:crosses val="autoZero"/>
        <c:auto val="1"/>
        <c:lblAlgn val="ctr"/>
        <c:lblOffset val="100"/>
      </c:catAx>
      <c:valAx>
        <c:axId val="165163776"/>
        <c:scaling>
          <c:orientation val="minMax"/>
        </c:scaling>
        <c:delete val="1"/>
        <c:axPos val="b"/>
        <c:numFmt formatCode="0%" sourceLinked="1"/>
        <c:tickLblPos val="none"/>
        <c:crossAx val="165153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000074308196134E-2"/>
          <c:y val="0.91326897134804241"/>
          <c:w val="0.61901226109412311"/>
          <c:h val="6.555024218115936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49632959558779616"/>
          <c:y val="1.1435112048819761E-2"/>
          <c:w val="0.49073589903590048"/>
          <c:h val="0.8636376803440016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 общего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2.540111611764345</c:v>
                </c:pt>
                <c:pt idx="1">
                  <c:v>2.9898973100095407</c:v>
                </c:pt>
                <c:pt idx="2">
                  <c:v>5.9406148708994051</c:v>
                </c:pt>
                <c:pt idx="3">
                  <c:v>1.9917939873322918</c:v>
                </c:pt>
                <c:pt idx="4">
                  <c:v>3.1708802328170691</c:v>
                </c:pt>
                <c:pt idx="5">
                  <c:v>2.9219077325495566</c:v>
                </c:pt>
                <c:pt idx="6">
                  <c:v>3.1485265277228907</c:v>
                </c:pt>
                <c:pt idx="7">
                  <c:v>2.7129501802398979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6A-490D-8858-F06E62E516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общее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11.716664102939985</c:v>
                </c:pt>
                <c:pt idx="1">
                  <c:v>14.983363625446305</c:v>
                </c:pt>
                <c:pt idx="2">
                  <c:v>21.895919483205969</c:v>
                </c:pt>
                <c:pt idx="3">
                  <c:v>11.501061235041755</c:v>
                </c:pt>
                <c:pt idx="4">
                  <c:v>13.319132141815222</c:v>
                </c:pt>
                <c:pt idx="5">
                  <c:v>13.595951716873168</c:v>
                </c:pt>
                <c:pt idx="6">
                  <c:v>11.902993942233239</c:v>
                </c:pt>
                <c:pt idx="7">
                  <c:v>12.943365707541583</c:v>
                </c:pt>
                <c:pt idx="8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6A-490D-8858-F06E62E516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Среднее специальное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35.176616356555179</c:v>
                </c:pt>
                <c:pt idx="1">
                  <c:v>39.403383654580644</c:v>
                </c:pt>
                <c:pt idx="2">
                  <c:v>41.631913230393678</c:v>
                </c:pt>
                <c:pt idx="3">
                  <c:v>33.659230805655092</c:v>
                </c:pt>
                <c:pt idx="4">
                  <c:v>36.191492240758954</c:v>
                </c:pt>
                <c:pt idx="5">
                  <c:v>35.682230103398446</c:v>
                </c:pt>
                <c:pt idx="6">
                  <c:v>36.431310848014661</c:v>
                </c:pt>
                <c:pt idx="7">
                  <c:v>33.71468890287435</c:v>
                </c:pt>
                <c:pt idx="8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6A-490D-8858-F06E62E516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Незаконченное высшее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5.3045838941754031</c:v>
                </c:pt>
                <c:pt idx="1">
                  <c:v>5.4811367534225335</c:v>
                </c:pt>
                <c:pt idx="2">
                  <c:v>3.5910004546849197</c:v>
                </c:pt>
                <c:pt idx="3">
                  <c:v>5.1532890612660758</c:v>
                </c:pt>
                <c:pt idx="4">
                  <c:v>5.2588560855280519</c:v>
                </c:pt>
                <c:pt idx="5">
                  <c:v>6.001120285451381</c:v>
                </c:pt>
                <c:pt idx="6">
                  <c:v>4.6959811379334582</c:v>
                </c:pt>
                <c:pt idx="7">
                  <c:v>5.0923022556178896</c:v>
                </c:pt>
                <c:pt idx="8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6A-490D-8858-F06E62E516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Высшее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Лист1!$F$2:$F$10</c:f>
              <c:numCache>
                <c:formatCode>0</c:formatCode>
                <c:ptCount val="9"/>
                <c:pt idx="0">
                  <c:v>45.262024034565371</c:v>
                </c:pt>
                <c:pt idx="1">
                  <c:v>37.142218656541012</c:v>
                </c:pt>
                <c:pt idx="2">
                  <c:v>26.940551960816091</c:v>
                </c:pt>
                <c:pt idx="3">
                  <c:v>47.694624910704732</c:v>
                </c:pt>
                <c:pt idx="4">
                  <c:v>42.059639299080985</c:v>
                </c:pt>
                <c:pt idx="5">
                  <c:v>41.79879016172773</c:v>
                </c:pt>
                <c:pt idx="6">
                  <c:v>43.821187544095793</c:v>
                </c:pt>
                <c:pt idx="7">
                  <c:v>45.536692953726345</c:v>
                </c:pt>
                <c:pt idx="8">
                  <c:v>41</c:v>
                </c:pt>
              </c:numCache>
            </c:numRef>
          </c:val>
        </c:ser>
        <c:dLbls/>
        <c:overlap val="100"/>
        <c:axId val="165714176"/>
        <c:axId val="165732352"/>
      </c:barChart>
      <c:catAx>
        <c:axId val="16571417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5732352"/>
        <c:crosses val="autoZero"/>
        <c:auto val="1"/>
        <c:lblAlgn val="ctr"/>
        <c:lblOffset val="100"/>
      </c:catAx>
      <c:valAx>
        <c:axId val="165732352"/>
        <c:scaling>
          <c:orientation val="minMax"/>
        </c:scaling>
        <c:delete val="1"/>
        <c:axPos val="b"/>
        <c:numFmt formatCode="0%" sourceLinked="1"/>
        <c:tickLblPos val="none"/>
        <c:crossAx val="165714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000074308196134E-2"/>
          <c:y val="0.88938149228654961"/>
          <c:w val="0.94144134143977065"/>
          <c:h val="8.9437644803023353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1062485998523099"/>
          <c:y val="1.1435112048819761E-2"/>
          <c:w val="0.47644062405792531"/>
          <c:h val="0.67455539965224298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Денег не хватает даже на питание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2.0408719726672806</c:v>
                </c:pt>
                <c:pt idx="1">
                  <c:v>4.0030410826558134</c:v>
                </c:pt>
                <c:pt idx="2">
                  <c:v>4.8310807883644724</c:v>
                </c:pt>
                <c:pt idx="3">
                  <c:v>3.0420062878974248</c:v>
                </c:pt>
                <c:pt idx="4">
                  <c:v>2.6041038672298522</c:v>
                </c:pt>
                <c:pt idx="5">
                  <c:v>2.8038784610267879</c:v>
                </c:pt>
                <c:pt idx="6">
                  <c:v>3.2326091875582499</c:v>
                </c:pt>
                <c:pt idx="7">
                  <c:v>2.4794319248146226</c:v>
                </c:pt>
                <c:pt idx="8">
                  <c:v>2.8442364789680772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6A-490D-8858-F06E62E516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питание денег хватает, но одежду, обувь купить не можем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10.922274151016225</c:v>
                </c:pt>
                <c:pt idx="1">
                  <c:v>8.4826315684045159</c:v>
                </c:pt>
                <c:pt idx="2">
                  <c:v>16.355682492422766</c:v>
                </c:pt>
                <c:pt idx="3">
                  <c:v>9.3530347828488676</c:v>
                </c:pt>
                <c:pt idx="4">
                  <c:v>11.143112537855497</c:v>
                </c:pt>
                <c:pt idx="5">
                  <c:v>10.090498175243123</c:v>
                </c:pt>
                <c:pt idx="6">
                  <c:v>12.489394142206221</c:v>
                </c:pt>
                <c:pt idx="7">
                  <c:v>8.5185507452113711</c:v>
                </c:pt>
                <c:pt idx="8">
                  <c:v>11.649676811647012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6A-490D-8858-F06E62E516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одежду, обувь денег хватает, но крупную бытовую технику купить не можем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28.196080625701121</c:v>
                </c:pt>
                <c:pt idx="1">
                  <c:v>29.84328329969037</c:v>
                </c:pt>
                <c:pt idx="2">
                  <c:v>33.796496572964912</c:v>
                </c:pt>
                <c:pt idx="3">
                  <c:v>27.862599973784164</c:v>
                </c:pt>
                <c:pt idx="4">
                  <c:v>28.323893048702175</c:v>
                </c:pt>
                <c:pt idx="5">
                  <c:v>28.429177856312492</c:v>
                </c:pt>
                <c:pt idx="6">
                  <c:v>28.378178261145674</c:v>
                </c:pt>
                <c:pt idx="7">
                  <c:v>27.501267727122332</c:v>
                </c:pt>
                <c:pt idx="8">
                  <c:v>28.91648934868196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6A-490D-8858-F06E62E516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бытовую технику денег хватает, но автомобиль купить не можем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27.084082289786348</c:v>
                </c:pt>
                <c:pt idx="1">
                  <c:v>27.654152676207488</c:v>
                </c:pt>
                <c:pt idx="2">
                  <c:v>21.325967361116444</c:v>
                </c:pt>
                <c:pt idx="3">
                  <c:v>25.558582025773635</c:v>
                </c:pt>
                <c:pt idx="4">
                  <c:v>26.751871223811857</c:v>
                </c:pt>
                <c:pt idx="5">
                  <c:v>26.752495278270043</c:v>
                </c:pt>
                <c:pt idx="6">
                  <c:v>25.665979772967308</c:v>
                </c:pt>
                <c:pt idx="7">
                  <c:v>26.882623636887011</c:v>
                </c:pt>
                <c:pt idx="8">
                  <c:v>26.170397424454205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6A-490D-8858-F06E62E516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автомобиль денег хватает, но квартиру или дом купить не можем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Лист1!$F$2:$F$10</c:f>
              <c:numCache>
                <c:formatCode>0</c:formatCode>
                <c:ptCount val="9"/>
                <c:pt idx="0">
                  <c:v>15.36247027848642</c:v>
                </c:pt>
                <c:pt idx="1">
                  <c:v>15.232349914293689</c:v>
                </c:pt>
                <c:pt idx="2">
                  <c:v>10.880287765352982</c:v>
                </c:pt>
                <c:pt idx="3">
                  <c:v>14.602317666015347</c:v>
                </c:pt>
                <c:pt idx="4">
                  <c:v>14.643199556889153</c:v>
                </c:pt>
                <c:pt idx="5">
                  <c:v>14.5074829906701</c:v>
                </c:pt>
                <c:pt idx="6">
                  <c:v>13.737257121630689</c:v>
                </c:pt>
                <c:pt idx="7">
                  <c:v>16.546706427470056</c:v>
                </c:pt>
                <c:pt idx="8">
                  <c:v>14.174882325097268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 квартиру или дом денег хватает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Лист1!$G$2:$G$10</c:f>
              <c:numCache>
                <c:formatCode>0</c:formatCode>
                <c:ptCount val="9"/>
                <c:pt idx="0">
                  <c:v>11.169951890657346</c:v>
                </c:pt>
                <c:pt idx="1">
                  <c:v>11.034801233238083</c:v>
                </c:pt>
                <c:pt idx="2">
                  <c:v>6.7028510794910305</c:v>
                </c:pt>
                <c:pt idx="3">
                  <c:v>12.430556413084439</c:v>
                </c:pt>
                <c:pt idx="4">
                  <c:v>11.329125257388718</c:v>
                </c:pt>
                <c:pt idx="5">
                  <c:v>11.600083050352014</c:v>
                </c:pt>
                <c:pt idx="6">
                  <c:v>11.253531100774865</c:v>
                </c:pt>
                <c:pt idx="7">
                  <c:v>12.36314521104927</c:v>
                </c:pt>
                <c:pt idx="8">
                  <c:v>10.888484813047324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Лист1!$H$2:$H$10</c:f>
              <c:numCache>
                <c:formatCode>0</c:formatCode>
                <c:ptCount val="9"/>
                <c:pt idx="0">
                  <c:v>5.2242687916854109</c:v>
                </c:pt>
                <c:pt idx="1">
                  <c:v>3.7497402255100742</c:v>
                </c:pt>
                <c:pt idx="2">
                  <c:v>6.10763394028747</c:v>
                </c:pt>
                <c:pt idx="3">
                  <c:v>7.1509028505960126</c:v>
                </c:pt>
                <c:pt idx="4">
                  <c:v>5.2046945081230156</c:v>
                </c:pt>
                <c:pt idx="5">
                  <c:v>5.8163841881255678</c:v>
                </c:pt>
                <c:pt idx="6">
                  <c:v>5.2430504137169223</c:v>
                </c:pt>
                <c:pt idx="7">
                  <c:v>5.7082743274453263</c:v>
                </c:pt>
                <c:pt idx="8">
                  <c:v>5.3558327981042515</c:v>
                </c:pt>
              </c:numCache>
            </c:numRef>
          </c:val>
        </c:ser>
        <c:dLbls/>
        <c:overlap val="100"/>
        <c:axId val="165854592"/>
        <c:axId val="165868672"/>
      </c:barChart>
      <c:catAx>
        <c:axId val="16585459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5868672"/>
        <c:crosses val="autoZero"/>
        <c:auto val="1"/>
        <c:lblAlgn val="ctr"/>
        <c:lblOffset val="100"/>
      </c:catAx>
      <c:valAx>
        <c:axId val="165868672"/>
        <c:scaling>
          <c:orientation val="minMax"/>
        </c:scaling>
        <c:delete val="1"/>
        <c:axPos val="b"/>
        <c:numFmt formatCode="0%" sourceLinked="1"/>
        <c:tickLblPos val="none"/>
        <c:crossAx val="165854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479803301721127"/>
          <c:y val="0.70062236538614486"/>
          <c:w val="0.75705461474849989"/>
          <c:h val="0.2993776346138554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081273600730247"/>
          <c:y val="1.1435112048819761E-2"/>
          <c:w val="0.46948424685124651"/>
          <c:h val="0.7316927707609736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Бизнесмен, предприниматель, фермер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7.0546273529157615</c:v>
                </c:pt>
                <c:pt idx="1">
                  <c:v>7.8573565171459041</c:v>
                </c:pt>
                <c:pt idx="2">
                  <c:v>3.9092764422175192</c:v>
                </c:pt>
                <c:pt idx="3">
                  <c:v>8.764217810567855</c:v>
                </c:pt>
                <c:pt idx="4">
                  <c:v>6.805236121811042</c:v>
                </c:pt>
                <c:pt idx="5">
                  <c:v>7.7336954318243443</c:v>
                </c:pt>
                <c:pt idx="6">
                  <c:v>6.3518923150894535</c:v>
                </c:pt>
                <c:pt idx="7">
                  <c:v>8.1381139177321167</c:v>
                </c:pt>
                <c:pt idx="8">
                  <c:v>6.5544215036104898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6A-490D-8858-F06E62E516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Руководитель высшего звена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1.8376019100167069</c:v>
                </c:pt>
                <c:pt idx="1">
                  <c:v>2.7386108912072693</c:v>
                </c:pt>
                <c:pt idx="2">
                  <c:v>0.56689900852414721</c:v>
                </c:pt>
                <c:pt idx="3">
                  <c:v>3.5269846057378271</c:v>
                </c:pt>
                <c:pt idx="4">
                  <c:v>2.101624503159174</c:v>
                </c:pt>
                <c:pt idx="5">
                  <c:v>2.5116164831036616</c:v>
                </c:pt>
                <c:pt idx="6">
                  <c:v>1.9550570692755105</c:v>
                </c:pt>
                <c:pt idx="7">
                  <c:v>2.6880930076677778</c:v>
                </c:pt>
                <c:pt idx="8">
                  <c:v>1.9805549228464752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6A-490D-8858-F06E62E516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Руководитель подразделения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5.7270914055283884</c:v>
                </c:pt>
                <c:pt idx="1">
                  <c:v>4.61360003014246</c:v>
                </c:pt>
                <c:pt idx="2">
                  <c:v>2.0260581017649368</c:v>
                </c:pt>
                <c:pt idx="3">
                  <c:v>6.0128510465241627</c:v>
                </c:pt>
                <c:pt idx="4">
                  <c:v>5.5141464460329841</c:v>
                </c:pt>
                <c:pt idx="5">
                  <c:v>5.4921147747578045</c:v>
                </c:pt>
                <c:pt idx="6">
                  <c:v>4.9710800610550354</c:v>
                </c:pt>
                <c:pt idx="7">
                  <c:v>6.23013858530111</c:v>
                </c:pt>
                <c:pt idx="8">
                  <c:v>5.1290992148881411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6A-490D-8858-F06E62E516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Специалист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21.54233987490635</c:v>
                </c:pt>
                <c:pt idx="1">
                  <c:v>20.793724859383889</c:v>
                </c:pt>
                <c:pt idx="2">
                  <c:v>12.85735465733134</c:v>
                </c:pt>
                <c:pt idx="3">
                  <c:v>25.694895046294775</c:v>
                </c:pt>
                <c:pt idx="4">
                  <c:v>20.748555617797781</c:v>
                </c:pt>
                <c:pt idx="5">
                  <c:v>22.208069183180289</c:v>
                </c:pt>
                <c:pt idx="6">
                  <c:v>21.466496881110523</c:v>
                </c:pt>
                <c:pt idx="7">
                  <c:v>22.498851815797927</c:v>
                </c:pt>
                <c:pt idx="8">
                  <c:v>19.971554307517302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6A-490D-8858-F06E62E516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Служащий, технический исполнитель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Лист1!$F$2:$F$10</c:f>
              <c:numCache>
                <c:formatCode>0</c:formatCode>
                <c:ptCount val="9"/>
                <c:pt idx="0">
                  <c:v>7.6083164071304275</c:v>
                </c:pt>
                <c:pt idx="1">
                  <c:v>8.9788955271660527</c:v>
                </c:pt>
                <c:pt idx="2">
                  <c:v>5.1064987317390971</c:v>
                </c:pt>
                <c:pt idx="3">
                  <c:v>9.4213853846482536</c:v>
                </c:pt>
                <c:pt idx="4">
                  <c:v>7.9631616504291634</c:v>
                </c:pt>
                <c:pt idx="5">
                  <c:v>7.8311398556513421</c:v>
                </c:pt>
                <c:pt idx="6">
                  <c:v>8.338075213033683</c:v>
                </c:pt>
                <c:pt idx="7">
                  <c:v>8.7598540763562394</c:v>
                </c:pt>
                <c:pt idx="8">
                  <c:v>7.6728692089656825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Рабочий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Лист1!$G$2:$G$10</c:f>
              <c:numCache>
                <c:formatCode>0</c:formatCode>
                <c:ptCount val="9"/>
                <c:pt idx="0">
                  <c:v>18.567845859447431</c:v>
                </c:pt>
                <c:pt idx="1">
                  <c:v>22.449831048859039</c:v>
                </c:pt>
                <c:pt idx="2">
                  <c:v>23.311318714802194</c:v>
                </c:pt>
                <c:pt idx="3">
                  <c:v>16.302716059221122</c:v>
                </c:pt>
                <c:pt idx="4">
                  <c:v>19.601133045461026</c:v>
                </c:pt>
                <c:pt idx="5">
                  <c:v>19.228746233942175</c:v>
                </c:pt>
                <c:pt idx="6">
                  <c:v>17.746001081160529</c:v>
                </c:pt>
                <c:pt idx="7">
                  <c:v>20.284130315936434</c:v>
                </c:pt>
                <c:pt idx="8">
                  <c:v>20.003673580212414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Неработающий пенсионер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Лист1!$H$2:$H$10</c:f>
              <c:numCache>
                <c:formatCode>0</c:formatCode>
                <c:ptCount val="9"/>
                <c:pt idx="0">
                  <c:v>24.803031243551526</c:v>
                </c:pt>
                <c:pt idx="1">
                  <c:v>17.403865188779086</c:v>
                </c:pt>
                <c:pt idx="2">
                  <c:v>34.970192690626497</c:v>
                </c:pt>
                <c:pt idx="3">
                  <c:v>20.928289535105609</c:v>
                </c:pt>
                <c:pt idx="4">
                  <c:v>23.973979682484774</c:v>
                </c:pt>
                <c:pt idx="5">
                  <c:v>20.859491382212681</c:v>
                </c:pt>
                <c:pt idx="6">
                  <c:v>27.306110101621524</c:v>
                </c:pt>
                <c:pt idx="7">
                  <c:v>20.141955083147391</c:v>
                </c:pt>
                <c:pt idx="8">
                  <c:v>25.077533129377024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Не работаю и не планирую искать работу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Лист1!$I$2:$I$10</c:f>
              <c:numCache>
                <c:formatCode>0</c:formatCode>
                <c:ptCount val="9"/>
                <c:pt idx="0">
                  <c:v>1.9151613156666178</c:v>
                </c:pt>
                <c:pt idx="1">
                  <c:v>2.2282787603272252</c:v>
                </c:pt>
                <c:pt idx="2">
                  <c:v>2.4645590202211678</c:v>
                </c:pt>
                <c:pt idx="3">
                  <c:v>1.6343515008645022</c:v>
                </c:pt>
                <c:pt idx="4">
                  <c:v>2.150301784529653</c:v>
                </c:pt>
                <c:pt idx="5">
                  <c:v>1.9835323487343106</c:v>
                </c:pt>
                <c:pt idx="6">
                  <c:v>1.9804917574608294</c:v>
                </c:pt>
                <c:pt idx="7">
                  <c:v>1.7461318394336223</c:v>
                </c:pt>
                <c:pt idx="8">
                  <c:v>2.1688769435272608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Не работаю, но ищу работу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Лист1!$J$2:$J$10</c:f>
              <c:numCache>
                <c:formatCode>0</c:formatCode>
                <c:ptCount val="9"/>
                <c:pt idx="0">
                  <c:v>2.6177185152192628</c:v>
                </c:pt>
                <c:pt idx="1">
                  <c:v>4.4646979268330353</c:v>
                </c:pt>
                <c:pt idx="2">
                  <c:v>6.7554469737853555</c:v>
                </c:pt>
                <c:pt idx="3">
                  <c:v>1.9708449055857555</c:v>
                </c:pt>
                <c:pt idx="4">
                  <c:v>2.919269234043262</c:v>
                </c:pt>
                <c:pt idx="5">
                  <c:v>3.4745324799839739</c:v>
                </c:pt>
                <c:pt idx="6">
                  <c:v>2.9773549727783588</c:v>
                </c:pt>
                <c:pt idx="7">
                  <c:v>2.1582172422480048</c:v>
                </c:pt>
                <c:pt idx="8">
                  <c:v>3.2880493057073594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Студент, курсант и т.п.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Лист1!$K$2:$K$10</c:f>
              <c:numCache>
                <c:formatCode>0</c:formatCode>
                <c:ptCount val="9"/>
                <c:pt idx="0">
                  <c:v>3.0189790231661875</c:v>
                </c:pt>
                <c:pt idx="1">
                  <c:v>4.7708144693408272</c:v>
                </c:pt>
                <c:pt idx="2">
                  <c:v>2.326340494362543</c:v>
                </c:pt>
                <c:pt idx="3">
                  <c:v>1.6215986887982858</c:v>
                </c:pt>
                <c:pt idx="4">
                  <c:v>3.1881070726201441</c:v>
                </c:pt>
                <c:pt idx="5">
                  <c:v>3.8211404257488892</c:v>
                </c:pt>
                <c:pt idx="6">
                  <c:v>1.7427423760696832</c:v>
                </c:pt>
                <c:pt idx="7">
                  <c:v>2.6850848485444136</c:v>
                </c:pt>
                <c:pt idx="8">
                  <c:v>3.0818620483436949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Другое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Лист1!$L$2:$L$10</c:f>
              <c:numCache>
                <c:formatCode>0</c:formatCode>
                <c:ptCount val="9"/>
                <c:pt idx="0">
                  <c:v>4.6530101342731713</c:v>
                </c:pt>
                <c:pt idx="1">
                  <c:v>2.4495771685829411</c:v>
                </c:pt>
                <c:pt idx="2">
                  <c:v>5.7060551646252895</c:v>
                </c:pt>
                <c:pt idx="3">
                  <c:v>3.4928168185057475</c:v>
                </c:pt>
                <c:pt idx="4">
                  <c:v>4.1810750076611294</c:v>
                </c:pt>
                <c:pt idx="5">
                  <c:v>3.92913209359289</c:v>
                </c:pt>
                <c:pt idx="6">
                  <c:v>4.1954128551665457</c:v>
                </c:pt>
                <c:pt idx="7">
                  <c:v>3.8820073293873407</c:v>
                </c:pt>
                <c:pt idx="8">
                  <c:v>4.3092853882993527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dLbl>
              <c:idx val="2"/>
              <c:delete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Лист1!$M$2:$M$10</c:f>
              <c:numCache>
                <c:formatCode>0</c:formatCode>
                <c:ptCount val="9"/>
                <c:pt idx="0">
                  <c:v>0.65427695817825582</c:v>
                </c:pt>
                <c:pt idx="1">
                  <c:v>1.2507476122322692</c:v>
                </c:pt>
                <c:pt idx="2">
                  <c:v>0</c:v>
                </c:pt>
                <c:pt idx="3">
                  <c:v>0.6290485981459617</c:v>
                </c:pt>
                <c:pt idx="4">
                  <c:v>0.85340983397006465</c:v>
                </c:pt>
                <c:pt idx="5">
                  <c:v>0.92678930726776654</c:v>
                </c:pt>
                <c:pt idx="6">
                  <c:v>0.96928531617826563</c:v>
                </c:pt>
                <c:pt idx="7">
                  <c:v>0.78742193844764552</c:v>
                </c:pt>
                <c:pt idx="8">
                  <c:v>0.7622204467048741</c:v>
                </c:pt>
              </c:numCache>
            </c:numRef>
          </c:val>
        </c:ser>
        <c:dLbls/>
        <c:overlap val="100"/>
        <c:axId val="166181504"/>
        <c:axId val="166007168"/>
      </c:barChart>
      <c:catAx>
        <c:axId val="16618150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6007168"/>
        <c:crosses val="autoZero"/>
        <c:auto val="1"/>
        <c:lblAlgn val="ctr"/>
        <c:lblOffset val="100"/>
      </c:catAx>
      <c:valAx>
        <c:axId val="166007168"/>
        <c:scaling>
          <c:orientation val="minMax"/>
        </c:scaling>
        <c:delete val="1"/>
        <c:axPos val="b"/>
        <c:numFmt formatCode="0%" sourceLinked="1"/>
        <c:tickLblPos val="none"/>
        <c:crossAx val="166181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716831875479726"/>
          <c:w val="0.99954324159798458"/>
          <c:h val="0.2015040038584172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1149583752760663"/>
          <c:y val="2.6051456690863086E-2"/>
          <c:w val="0.47170804917040332"/>
          <c:h val="0.79233045940033453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следует помогать другим людям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с населением менее 50 тыс.</c:v>
                </c:pt>
                <c:pt idx="3">
                  <c:v>Город с населением от 50 до 100 тыс.</c:v>
                </c:pt>
                <c:pt idx="4">
                  <c:v>Город с населением от 100 до 250 тыс.</c:v>
                </c:pt>
                <c:pt idx="5">
                  <c:v>Город с населением от 250 до 500 тыс.</c:v>
                </c:pt>
                <c:pt idx="6">
                  <c:v>Город с населением от 500 тыс. до 1 млн.</c:v>
                </c:pt>
                <c:pt idx="7">
                  <c:v>Город с населением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1.5233734304460091</c:v>
                </c:pt>
                <c:pt idx="1">
                  <c:v>1.2014270465103418</c:v>
                </c:pt>
                <c:pt idx="2">
                  <c:v>1.9480478605830085</c:v>
                </c:pt>
                <c:pt idx="3">
                  <c:v>0.73483724004234086</c:v>
                </c:pt>
                <c:pt idx="4">
                  <c:v>1.3913286055363419</c:v>
                </c:pt>
                <c:pt idx="5">
                  <c:v>2.0198933667711514</c:v>
                </c:pt>
                <c:pt idx="6">
                  <c:v>1.680558721693215</c:v>
                </c:pt>
                <c:pt idx="7">
                  <c:v>2.0594520301942016</c:v>
                </c:pt>
                <c:pt idx="8" formatCode="####">
                  <c:v>1.6609946903558377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B8-4A33-86B6-03B6FBA1A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зависит от людей, обстоятельств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с населением менее 50 тыс.</c:v>
                </c:pt>
                <c:pt idx="3">
                  <c:v>Город с населением от 50 до 100 тыс.</c:v>
                </c:pt>
                <c:pt idx="4">
                  <c:v>Город с населением от 100 до 250 тыс.</c:v>
                </c:pt>
                <c:pt idx="5">
                  <c:v>Город с населением от 250 до 500 тыс.</c:v>
                </c:pt>
                <c:pt idx="6">
                  <c:v>Город с населением от 500 тыс. до 1 млн.</c:v>
                </c:pt>
                <c:pt idx="7">
                  <c:v>Город с населением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14.976674535119523</c:v>
                </c:pt>
                <c:pt idx="1">
                  <c:v>12.591537978927715</c:v>
                </c:pt>
                <c:pt idx="2">
                  <c:v>7.2133577048641682</c:v>
                </c:pt>
                <c:pt idx="3">
                  <c:v>14.859051893130955</c:v>
                </c:pt>
                <c:pt idx="4">
                  <c:v>7.1107680833576472</c:v>
                </c:pt>
                <c:pt idx="5">
                  <c:v>15.679945686278749</c:v>
                </c:pt>
                <c:pt idx="6">
                  <c:v>14.927237437815949</c:v>
                </c:pt>
                <c:pt idx="7">
                  <c:v>15.318232861293568</c:v>
                </c:pt>
                <c:pt idx="8" formatCode="####">
                  <c:v>13.558000723735548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B8-4A33-86B6-03B6FBA1A1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следует помогать другим людям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с населением менее 50 тыс.</c:v>
                </c:pt>
                <c:pt idx="3">
                  <c:v>Город с населением от 50 до 100 тыс.</c:v>
                </c:pt>
                <c:pt idx="4">
                  <c:v>Город с населением от 100 до 250 тыс.</c:v>
                </c:pt>
                <c:pt idx="5">
                  <c:v>Город с населением от 250 до 500 тыс.</c:v>
                </c:pt>
                <c:pt idx="6">
                  <c:v>Город с населением от 500 тыс. до 1 млн.</c:v>
                </c:pt>
                <c:pt idx="7">
                  <c:v>Город с населением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82.39169185886135</c:v>
                </c:pt>
                <c:pt idx="1">
                  <c:v>85.059187218315273</c:v>
                </c:pt>
                <c:pt idx="2">
                  <c:v>89.323561782907205</c:v>
                </c:pt>
                <c:pt idx="3">
                  <c:v>84.40611086682668</c:v>
                </c:pt>
                <c:pt idx="4">
                  <c:v>90.023885203612579</c:v>
                </c:pt>
                <c:pt idx="5">
                  <c:v>80.901836013582368</c:v>
                </c:pt>
                <c:pt idx="6">
                  <c:v>80.534898993740512</c:v>
                </c:pt>
                <c:pt idx="7">
                  <c:v>80.905048238033018</c:v>
                </c:pt>
                <c:pt idx="8" formatCode="####">
                  <c:v>83.317422959385325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Село</c:v>
                </c:pt>
                <c:pt idx="1">
                  <c:v>Посёлок городского типа</c:v>
                </c:pt>
                <c:pt idx="2">
                  <c:v>Город с населением менее 50 тыс.</c:v>
                </c:pt>
                <c:pt idx="3">
                  <c:v>Город с населением от 50 до 100 тыс.</c:v>
                </c:pt>
                <c:pt idx="4">
                  <c:v>Город с населением от 100 до 250 тыс.</c:v>
                </c:pt>
                <c:pt idx="5">
                  <c:v>Город с населением от 250 до 500 тыс.</c:v>
                </c:pt>
                <c:pt idx="6">
                  <c:v>Город с населением от 500 тыс. до 1 млн.</c:v>
                </c:pt>
                <c:pt idx="7">
                  <c:v>Город с населением 1 млн и более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1.1082601755730281</c:v>
                </c:pt>
                <c:pt idx="1">
                  <c:v>1.1478477562466767</c:v>
                </c:pt>
                <c:pt idx="2">
                  <c:v>1.5150326516456318</c:v>
                </c:pt>
                <c:pt idx="4">
                  <c:v>1.4740181074934731</c:v>
                </c:pt>
                <c:pt idx="5">
                  <c:v>1.3983249333677361</c:v>
                </c:pt>
                <c:pt idx="6">
                  <c:v>2.8573048467502691</c:v>
                </c:pt>
                <c:pt idx="7">
                  <c:v>1.7172668704790222</c:v>
                </c:pt>
                <c:pt idx="8" formatCode="####">
                  <c:v>1.463581626523069</c:v>
                </c:pt>
              </c:numCache>
            </c:numRef>
          </c:val>
        </c:ser>
        <c:dLbls/>
        <c:overlap val="100"/>
        <c:axId val="136671232"/>
        <c:axId val="136672768"/>
      </c:barChart>
      <c:catAx>
        <c:axId val="136671232"/>
        <c:scaling>
          <c:orientation val="minMax"/>
        </c:scaling>
        <c:axPos val="l"/>
        <c:numFmt formatCode="General" sourceLinked="0"/>
        <c:tickLblPos val="nextTo"/>
        <c:crossAx val="136672768"/>
        <c:crosses val="autoZero"/>
        <c:auto val="1"/>
        <c:lblAlgn val="ctr"/>
        <c:lblOffset val="100"/>
      </c:catAx>
      <c:valAx>
        <c:axId val="136672768"/>
        <c:scaling>
          <c:orientation val="minMax"/>
        </c:scaling>
        <c:delete val="1"/>
        <c:axPos val="b"/>
        <c:numFmt formatCode="0%" sourceLinked="1"/>
        <c:tickLblPos val="none"/>
        <c:crossAx val="136671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385882634059963"/>
          <c:y val="0.84887955356488376"/>
          <c:w val="0.5929909350204936"/>
          <c:h val="0.13545770857987871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500486930992949"/>
          <c:y val="1.1435112048819761E-2"/>
          <c:w val="0.46529210688262457"/>
          <c:h val="0.7316927707609736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 с населением 1 млн и более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26.04713807085643</c:v>
                </c:pt>
                <c:pt idx="1">
                  <c:v>20.625343208486203</c:v>
                </c:pt>
                <c:pt idx="2">
                  <c:v>20.279102084342728</c:v>
                </c:pt>
                <c:pt idx="3">
                  <c:v>24.880600352888937</c:v>
                </c:pt>
                <c:pt idx="4">
                  <c:v>24.437475796133832</c:v>
                </c:pt>
                <c:pt idx="5">
                  <c:v>24.427205411760369</c:v>
                </c:pt>
                <c:pt idx="6">
                  <c:v>23.765929047023196</c:v>
                </c:pt>
                <c:pt idx="7">
                  <c:v>25.137160706082607</c:v>
                </c:pt>
                <c:pt idx="8">
                  <c:v>24.007307072818211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6A-490D-8858-F06E62E516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 с населением от 500 тыс. до 1 млн.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9.9510710844849211</c:v>
                </c:pt>
                <c:pt idx="1">
                  <c:v>10.079935397607427</c:v>
                </c:pt>
                <c:pt idx="2">
                  <c:v>12.079311928735381</c:v>
                </c:pt>
                <c:pt idx="3">
                  <c:v>13.501788527037927</c:v>
                </c:pt>
                <c:pt idx="4">
                  <c:v>9.7380642661957619</c:v>
                </c:pt>
                <c:pt idx="5">
                  <c:v>10.085286760269973</c:v>
                </c:pt>
                <c:pt idx="6">
                  <c:v>10.52146199348158</c:v>
                </c:pt>
                <c:pt idx="7">
                  <c:v>11.42361774922955</c:v>
                </c:pt>
                <c:pt idx="8">
                  <c:v>10.167044590580238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6A-490D-8858-F06E62E516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Город с населением от 250 до 500 тыс.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11.153454991703573</c:v>
                </c:pt>
                <c:pt idx="1">
                  <c:v>11.056637437216729</c:v>
                </c:pt>
                <c:pt idx="2">
                  <c:v>10.345311219141921</c:v>
                </c:pt>
                <c:pt idx="3">
                  <c:v>9.7144272744446489</c:v>
                </c:pt>
                <c:pt idx="4">
                  <c:v>10.812770353702897</c:v>
                </c:pt>
                <c:pt idx="5">
                  <c:v>10.329543568775676</c:v>
                </c:pt>
                <c:pt idx="6">
                  <c:v>10.191203563409696</c:v>
                </c:pt>
                <c:pt idx="7">
                  <c:v>11.294881858105796</c:v>
                </c:pt>
                <c:pt idx="8">
                  <c:v>10.699736154978186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6A-490D-8858-F06E62E516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Город с населением от 100 до 250 тыс.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8.4731194484602206</c:v>
                </c:pt>
                <c:pt idx="1">
                  <c:v>6.562156455520368</c:v>
                </c:pt>
                <c:pt idx="2">
                  <c:v>8.7599762704441577</c:v>
                </c:pt>
                <c:pt idx="3">
                  <c:v>7.7764694622605477</c:v>
                </c:pt>
                <c:pt idx="4">
                  <c:v>7.9362602255667047</c:v>
                </c:pt>
                <c:pt idx="5">
                  <c:v>7.1467112154907557</c:v>
                </c:pt>
                <c:pt idx="6">
                  <c:v>7.5546213276914695</c:v>
                </c:pt>
                <c:pt idx="7">
                  <c:v>8.9679709395592528</c:v>
                </c:pt>
                <c:pt idx="8">
                  <c:v>8.0025915711406324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6A-490D-8858-F06E62E516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Город с населением от 50 до 100 тыс.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Лист1!$F$2:$F$10</c:f>
              <c:numCache>
                <c:formatCode>0</c:formatCode>
                <c:ptCount val="9"/>
                <c:pt idx="0">
                  <c:v>5.7016625959077993</c:v>
                </c:pt>
                <c:pt idx="1">
                  <c:v>8.8058202856070533</c:v>
                </c:pt>
                <c:pt idx="2">
                  <c:v>4.7278642354799265</c:v>
                </c:pt>
                <c:pt idx="3">
                  <c:v>6.4079137580108458</c:v>
                </c:pt>
                <c:pt idx="4">
                  <c:v>6.164951559228113</c:v>
                </c:pt>
                <c:pt idx="5">
                  <c:v>6.4350427453154424</c:v>
                </c:pt>
                <c:pt idx="6">
                  <c:v>6.1795691943612825</c:v>
                </c:pt>
                <c:pt idx="7">
                  <c:v>6.2233367697244075</c:v>
                </c:pt>
                <c:pt idx="8">
                  <c:v>5.9824453450598485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Город с населением менее 50 тыс.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Лист1!$G$2:$G$10</c:f>
              <c:numCache>
                <c:formatCode>0</c:formatCode>
                <c:ptCount val="9"/>
                <c:pt idx="0">
                  <c:v>7.7810447246747989</c:v>
                </c:pt>
                <c:pt idx="1">
                  <c:v>10.522221438288563</c:v>
                </c:pt>
                <c:pt idx="2">
                  <c:v>9.5471793079724794</c:v>
                </c:pt>
                <c:pt idx="3">
                  <c:v>8.9790644449547372</c:v>
                </c:pt>
                <c:pt idx="4">
                  <c:v>8.2613696631503419</c:v>
                </c:pt>
                <c:pt idx="5">
                  <c:v>9.0207627241930659</c:v>
                </c:pt>
                <c:pt idx="6">
                  <c:v>8.5568316595375666</c:v>
                </c:pt>
                <c:pt idx="7">
                  <c:v>7.8073627900318439</c:v>
                </c:pt>
                <c:pt idx="8">
                  <c:v>8.3884471349131502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Посёлок городского типа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Лист1!$H$2:$H$10</c:f>
              <c:numCache>
                <c:formatCode>0</c:formatCode>
                <c:ptCount val="9"/>
                <c:pt idx="0">
                  <c:v>11.37189254401617</c:v>
                </c:pt>
                <c:pt idx="1">
                  <c:v>11.410984659140858</c:v>
                </c:pt>
                <c:pt idx="2">
                  <c:v>7.7408429041842908</c:v>
                </c:pt>
                <c:pt idx="3">
                  <c:v>10.381208390137449</c:v>
                </c:pt>
                <c:pt idx="4">
                  <c:v>11.738055180794342</c:v>
                </c:pt>
                <c:pt idx="5">
                  <c:v>12.481213409401557</c:v>
                </c:pt>
                <c:pt idx="6">
                  <c:v>11.926057634969657</c:v>
                </c:pt>
                <c:pt idx="7">
                  <c:v>10.198495091709374</c:v>
                </c:pt>
                <c:pt idx="8">
                  <c:v>11.354214800368901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Село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Лист1!$I$2:$I$10</c:f>
              <c:numCache>
                <c:formatCode>0</c:formatCode>
                <c:ptCount val="9"/>
                <c:pt idx="0">
                  <c:v>19.52061653989621</c:v>
                </c:pt>
                <c:pt idx="1">
                  <c:v>20.93690111813283</c:v>
                </c:pt>
                <c:pt idx="2">
                  <c:v>26.520412049699132</c:v>
                </c:pt>
                <c:pt idx="3">
                  <c:v>18.358527790264816</c:v>
                </c:pt>
                <c:pt idx="4">
                  <c:v>20.911052955228158</c:v>
                </c:pt>
                <c:pt idx="5">
                  <c:v>20.074234164793307</c:v>
                </c:pt>
                <c:pt idx="6">
                  <c:v>21.304325579525489</c:v>
                </c:pt>
                <c:pt idx="7">
                  <c:v>18.947174095557273</c:v>
                </c:pt>
                <c:pt idx="8">
                  <c:v>21.398213330140877</c:v>
                </c:pt>
              </c:numCache>
            </c:numRef>
          </c:val>
        </c:ser>
        <c:dLbls/>
        <c:overlap val="100"/>
        <c:axId val="166204544"/>
        <c:axId val="166206080"/>
      </c:barChart>
      <c:catAx>
        <c:axId val="16620454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66206080"/>
        <c:crosses val="autoZero"/>
        <c:auto val="1"/>
        <c:lblAlgn val="ctr"/>
        <c:lblOffset val="100"/>
      </c:catAx>
      <c:valAx>
        <c:axId val="166206080"/>
        <c:scaling>
          <c:orientation val="minMax"/>
        </c:scaling>
        <c:delete val="1"/>
        <c:axPos val="b"/>
        <c:numFmt formatCode="0%" sourceLinked="1"/>
        <c:tickLblPos val="none"/>
        <c:crossAx val="166204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716831875479726"/>
          <c:w val="0.99954324159798458"/>
          <c:h val="0.2015040038584172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081273600730247"/>
          <c:y val="1.1435112048819761E-2"/>
          <c:w val="0.46948424685124651"/>
          <c:h val="0.81511868034974899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 последние сутки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73.087257268130926</c:v>
                </c:pt>
                <c:pt idx="1">
                  <c:v>76.713363769813085</c:v>
                </c:pt>
                <c:pt idx="2">
                  <c:v>58.079609470752253</c:v>
                </c:pt>
                <c:pt idx="3">
                  <c:v>77.333900413353689</c:v>
                </c:pt>
                <c:pt idx="4">
                  <c:v>72.662732500312089</c:v>
                </c:pt>
                <c:pt idx="5">
                  <c:v>76.012708308106397</c:v>
                </c:pt>
                <c:pt idx="6">
                  <c:v>70.739965690363235</c:v>
                </c:pt>
                <c:pt idx="7">
                  <c:v>76.194564113304949</c:v>
                </c:pt>
                <c:pt idx="8">
                  <c:v>71.19806154029817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6A-490D-8858-F06E62E516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последнюю неделю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5.5677537278333684</c:v>
                </c:pt>
                <c:pt idx="1">
                  <c:v>8.4808737777550682</c:v>
                </c:pt>
                <c:pt idx="2">
                  <c:v>5.7307572315000783</c:v>
                </c:pt>
                <c:pt idx="3">
                  <c:v>5.2383754997676419</c:v>
                </c:pt>
                <c:pt idx="4">
                  <c:v>5.9108959966955945</c:v>
                </c:pt>
                <c:pt idx="5">
                  <c:v>5.1929488559346986</c:v>
                </c:pt>
                <c:pt idx="6">
                  <c:v>5.8150166830307288</c:v>
                </c:pt>
                <c:pt idx="7">
                  <c:v>6.0021598200740263</c:v>
                </c:pt>
                <c:pt idx="8">
                  <c:v>5.8566847257662085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6A-490D-8858-F06E62E516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последний месяц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Лист1!$D$2:$D$10</c:f>
              <c:numCache>
                <c:formatCode>0</c:formatCode>
                <c:ptCount val="9"/>
                <c:pt idx="0">
                  <c:v>2.32183391768725</c:v>
                </c:pt>
                <c:pt idx="1">
                  <c:v>2.4018760107815678</c:v>
                </c:pt>
                <c:pt idx="2">
                  <c:v>2.7053857324141126</c:v>
                </c:pt>
                <c:pt idx="3">
                  <c:v>2.3329564042556559</c:v>
                </c:pt>
                <c:pt idx="4">
                  <c:v>2.4594570996530334</c:v>
                </c:pt>
                <c:pt idx="5">
                  <c:v>2.2782301427608211</c:v>
                </c:pt>
                <c:pt idx="6">
                  <c:v>2.7140755536918908</c:v>
                </c:pt>
                <c:pt idx="7">
                  <c:v>2.0916486106837913</c:v>
                </c:pt>
                <c:pt idx="8">
                  <c:v>2.4686595300796936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76A-490D-8858-F06E62E516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последний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Лист1!$E$2:$E$10</c:f>
              <c:numCache>
                <c:formatCode>0</c:formatCode>
                <c:ptCount val="9"/>
                <c:pt idx="0">
                  <c:v>3.3960024888023992</c:v>
                </c:pt>
                <c:pt idx="1">
                  <c:v>4.2729284185169254</c:v>
                </c:pt>
                <c:pt idx="2">
                  <c:v>3.8572929234688629</c:v>
                </c:pt>
                <c:pt idx="3">
                  <c:v>3.8595822051043909</c:v>
                </c:pt>
                <c:pt idx="4">
                  <c:v>3.5322323804011777</c:v>
                </c:pt>
                <c:pt idx="5">
                  <c:v>3.6555092685349462</c:v>
                </c:pt>
                <c:pt idx="6">
                  <c:v>3.7291701922955842</c:v>
                </c:pt>
                <c:pt idx="7">
                  <c:v>3.5051973499508451</c:v>
                </c:pt>
                <c:pt idx="8">
                  <c:v>3.5892101730496595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6A-490D-8858-F06E62E516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Никогда не приходилось пользоваться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Не идентифицируют себя как волонтера</c:v>
                </c:pt>
                <c:pt idx="1">
                  <c:v>Идентифицируют себя как волонтера</c:v>
                </c:pt>
                <c:pt idx="2">
                  <c:v>Не помогают ни деньгами ни вещами ни поступками</c:v>
                </c:pt>
                <c:pt idx="3">
                  <c:v>Помогают и деньгами и вещами и поступками</c:v>
                </c:pt>
                <c:pt idx="4">
                  <c:v>Помогают или деньгами или вещами или поступками</c:v>
                </c:pt>
                <c:pt idx="5">
                  <c:v>Помогают поступками</c:v>
                </c:pt>
                <c:pt idx="6">
                  <c:v>Помогают вещами</c:v>
                </c:pt>
                <c:pt idx="7">
                  <c:v>Помогают деньгами</c:v>
                </c:pt>
                <c:pt idx="8">
                  <c:v>В целом по выборке</c:v>
                </c:pt>
              </c:strCache>
            </c:strRef>
          </c:cat>
          <c:val>
            <c:numRef>
              <c:f>Лист1!$F$2:$F$10</c:f>
              <c:numCache>
                <c:formatCode>0</c:formatCode>
                <c:ptCount val="9"/>
                <c:pt idx="0">
                  <c:v>15.627152597546274</c:v>
                </c:pt>
                <c:pt idx="1">
                  <c:v>8.1309580231334522</c:v>
                </c:pt>
                <c:pt idx="2">
                  <c:v>29.626954641864714</c:v>
                </c:pt>
                <c:pt idx="3">
                  <c:v>11.23518547751862</c:v>
                </c:pt>
                <c:pt idx="4">
                  <c:v>15.434682022938114</c:v>
                </c:pt>
                <c:pt idx="5">
                  <c:v>12.860603424663234</c:v>
                </c:pt>
                <c:pt idx="6">
                  <c:v>17.001771880618701</c:v>
                </c:pt>
                <c:pt idx="7">
                  <c:v>12.206430105986454</c:v>
                </c:pt>
                <c:pt idx="8">
                  <c:v>16.887384030806103</c:v>
                </c:pt>
              </c:numCache>
            </c:numRef>
          </c:val>
        </c:ser>
        <c:dLbls/>
        <c:overlap val="100"/>
        <c:axId val="166499072"/>
        <c:axId val="166500608"/>
      </c:barChart>
      <c:catAx>
        <c:axId val="16649907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6500608"/>
        <c:crosses val="autoZero"/>
        <c:auto val="1"/>
        <c:lblAlgn val="ctr"/>
        <c:lblOffset val="100"/>
      </c:catAx>
      <c:valAx>
        <c:axId val="166500608"/>
        <c:scaling>
          <c:orientation val="minMax"/>
        </c:scaling>
        <c:delete val="1"/>
        <c:axPos val="b"/>
        <c:numFmt formatCode="0%" sourceLinked="1"/>
        <c:tickLblPos val="none"/>
        <c:crossAx val="166499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056769827419171"/>
          <c:y val="0.83470087831355277"/>
          <c:w val="0.71866988790261743"/>
          <c:h val="0.1384862969155249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874865837420713"/>
          <c:y val="1.755427080204127E-2"/>
          <c:w val="0.46847975334873082"/>
          <c:h val="0.9684315696743290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от вовлеченных в безвозмездную помощь</c:v>
                </c:pt>
              </c:strCache>
            </c:strRef>
          </c:tx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Охрана и восстановление памятников культуры, археологии</c:v>
                </c:pt>
                <c:pt idx="1">
                  <c:v>Организация детских лагерей, чтение лекций, проведение выставок</c:v>
                </c:pt>
                <c:pt idx="2">
                  <c:v>Проведение парадов, учений, патриотических акций, поиск захоронений солдат</c:v>
                </c:pt>
                <c:pt idx="3">
                  <c:v>Привлечение людей старшего поколения к добровольческой работе с целью их психологической поддержки</c:v>
                </c:pt>
                <c:pt idx="4">
                  <c:v>Поиск пропавших людей, помощь в чрезвычайных ситуациях</c:v>
                </c:pt>
                <c:pt idx="5">
                  <c:v>Организация и сопровождение соревнований, подготовка спортивных площадок</c:v>
                </c:pt>
                <c:pt idx="6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7">
                  <c:v>Экологические патрули, акции по сбору мусора, общественный контроль</c:v>
                </c:pt>
                <c:pt idx="8">
                  <c:v>Помощь людям, детям-сиротам, семьям, оказавшимся в трудной жизненной ситуации, тяжелобольным</c:v>
                </c:pt>
                <c:pt idx="9">
                  <c:v>Благотворительность - перечисление денежных средств фондам, передача продуктов, одежды нуждающимся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12</c:v>
                </c:pt>
                <c:pt idx="1">
                  <c:v>15.4</c:v>
                </c:pt>
                <c:pt idx="2">
                  <c:v>17.5</c:v>
                </c:pt>
                <c:pt idx="3">
                  <c:v>18.3</c:v>
                </c:pt>
                <c:pt idx="4">
                  <c:v>19.7</c:v>
                </c:pt>
                <c:pt idx="5">
                  <c:v>22.1</c:v>
                </c:pt>
                <c:pt idx="6">
                  <c:v>28.9</c:v>
                </c:pt>
                <c:pt idx="7">
                  <c:v>48.4</c:v>
                </c:pt>
                <c:pt idx="8">
                  <c:v>77.099999999999994</c:v>
                </c:pt>
                <c:pt idx="9">
                  <c:v>82.4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 всех опрошенных</c:v>
                </c:pt>
              </c:strCache>
            </c:strRef>
          </c:tx>
          <c:dLbls>
            <c:showVal val="1"/>
          </c:dLbls>
          <c:cat>
            <c:strRef>
              <c:f>Лист1!$A$2:$A$11</c:f>
              <c:strCache>
                <c:ptCount val="10"/>
                <c:pt idx="0">
                  <c:v>Охрана и восстановление памятников культуры, археологии</c:v>
                </c:pt>
                <c:pt idx="1">
                  <c:v>Организация детских лагерей, чтение лекций, проведение выставок</c:v>
                </c:pt>
                <c:pt idx="2">
                  <c:v>Проведение парадов, учений, патриотических акций, поиск захоронений солдат</c:v>
                </c:pt>
                <c:pt idx="3">
                  <c:v>Привлечение людей старшего поколения к добровольческой работе с целью их психологической поддержки</c:v>
                </c:pt>
                <c:pt idx="4">
                  <c:v>Поиск пропавших людей, помощь в чрезвычайных ситуациях</c:v>
                </c:pt>
                <c:pt idx="5">
                  <c:v>Организация и сопровождение соревнований, подготовка спортивных площадок</c:v>
                </c:pt>
                <c:pt idx="6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7">
                  <c:v>Экологические патрули, акции по сбору мусора, общественный контроль</c:v>
                </c:pt>
                <c:pt idx="8">
                  <c:v>Помощь людям, детям-сиротам, семьям, оказавшимся в трудной жизненной ситуации, тяжелобольным</c:v>
                </c:pt>
                <c:pt idx="9">
                  <c:v>Благотворительность - перечисление денежных средств фондам, передача продуктов, одежды нуждающимся</c:v>
                </c:pt>
              </c:strCache>
            </c:strRef>
          </c:cat>
          <c:val>
            <c:numRef>
              <c:f>Лист1!$C$2:$C$11</c:f>
              <c:numCache>
                <c:formatCode>0</c:formatCode>
                <c:ptCount val="10"/>
                <c:pt idx="0">
                  <c:v>10.4</c:v>
                </c:pt>
                <c:pt idx="1">
                  <c:v>13.4</c:v>
                </c:pt>
                <c:pt idx="2">
                  <c:v>15.2</c:v>
                </c:pt>
                <c:pt idx="3">
                  <c:v>15.9</c:v>
                </c:pt>
                <c:pt idx="4">
                  <c:v>17.100000000000001</c:v>
                </c:pt>
                <c:pt idx="5">
                  <c:v>19.2</c:v>
                </c:pt>
                <c:pt idx="6">
                  <c:v>25.1</c:v>
                </c:pt>
                <c:pt idx="7">
                  <c:v>42</c:v>
                </c:pt>
                <c:pt idx="8">
                  <c:v>66.900000000000006</c:v>
                </c:pt>
                <c:pt idx="9">
                  <c:v>71.5</c:v>
                </c:pt>
              </c:numCache>
            </c:numRef>
          </c:val>
        </c:ser>
        <c:dLbls/>
        <c:axId val="166548608"/>
        <c:axId val="166550144"/>
      </c:barChart>
      <c:catAx>
        <c:axId val="166548608"/>
        <c:scaling>
          <c:orientation val="minMax"/>
        </c:scaling>
        <c:axPos val="l"/>
        <c:tickLblPos val="nextTo"/>
        <c:crossAx val="166550144"/>
        <c:crosses val="autoZero"/>
        <c:auto val="1"/>
        <c:lblAlgn val="ctr"/>
        <c:lblOffset val="100"/>
      </c:catAx>
      <c:valAx>
        <c:axId val="166550144"/>
        <c:scaling>
          <c:orientation val="minMax"/>
          <c:max val="85"/>
          <c:min val="0"/>
        </c:scaling>
        <c:delete val="1"/>
        <c:axPos val="b"/>
        <c:numFmt formatCode="0" sourceLinked="1"/>
        <c:tickLblPos val="none"/>
        <c:crossAx val="166548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87405621206972"/>
          <c:y val="0.40476278236574448"/>
          <c:w val="0.22078899084576312"/>
          <c:h val="0.20802870607055243"/>
        </c:manualLayout>
      </c:layout>
    </c:legend>
    <c:plotVisOnly val="1"/>
    <c:dispBlanksAs val="gap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874865837420691"/>
          <c:y val="1.755427080204127E-2"/>
          <c:w val="0.46847975334873082"/>
          <c:h val="0.9684315696743290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от вовлеченных в безвозмездную помощь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Другие сферы</c:v>
                </c:pt>
                <c:pt idx="1">
                  <c:v>Строительные работы, благоустройство, озеленение</c:v>
                </c:pt>
                <c:pt idx="2">
                  <c:v>Помощь бездомным животным, приютам для животных</c:v>
                </c:pt>
                <c:pt idx="3">
                  <c:v>Участие в работе народных дружин, постов</c:v>
                </c:pt>
                <c:pt idx="4">
                  <c:v>Организация мероприятий, работа волонтерами на выставках, фестивалях</c:v>
                </c:pt>
                <c:pt idx="5">
                  <c:v>Оказание квалифицированной помощи в медучреждениях, госпиталях</c:v>
                </c:pt>
                <c:pt idx="6">
                  <c:v>Охрана и восстановление памятников культуры, археологии</c:v>
                </c:pt>
                <c:pt idx="7">
                  <c:v>Организация детских лагерей, чтение лекций, проведение выставок</c:v>
                </c:pt>
                <c:pt idx="8">
                  <c:v>Проведение парадов, учений, патриотических акций, поиск захоронений солдат</c:v>
                </c:pt>
                <c:pt idx="9">
                  <c:v>Привлечение людей старшего поколения к добровольческой работе с целью их психологической поддержки</c:v>
                </c:pt>
                <c:pt idx="10">
                  <c:v>Поиск пропавших людей, помощь в чрезвычайных ситуациях</c:v>
                </c:pt>
                <c:pt idx="11">
                  <c:v>Организация и сопровождение соревнований, подготовка спортивных площадок</c:v>
                </c:pt>
                <c:pt idx="12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13">
                  <c:v>Экологические патрули, акции по сбору мусора, общественный контроль</c:v>
                </c:pt>
                <c:pt idx="14">
                  <c:v>Помощь людям, детям-сиротам, семьям, оказавшимся в трудной жизненной ситуации, тяжелобольным</c:v>
                </c:pt>
                <c:pt idx="15">
                  <c:v>Благотворительность - перечисление денежных средств фондам, передача продуктов, одежды нуждающимся</c:v>
                </c:pt>
              </c:strCache>
            </c:strRef>
          </c:cat>
          <c:val>
            <c:numRef>
              <c:f>Лист1!$B$2:$B$17</c:f>
              <c:numCache>
                <c:formatCode>0</c:formatCode>
                <c:ptCount val="16"/>
                <c:pt idx="0">
                  <c:v>1.6</c:v>
                </c:pt>
                <c:pt idx="1">
                  <c:v>0.70000000000000018</c:v>
                </c:pt>
                <c:pt idx="2">
                  <c:v>1.5</c:v>
                </c:pt>
                <c:pt idx="3">
                  <c:v>8.2000000000000011</c:v>
                </c:pt>
                <c:pt idx="4">
                  <c:v>10</c:v>
                </c:pt>
                <c:pt idx="5">
                  <c:v>10.3</c:v>
                </c:pt>
                <c:pt idx="6">
                  <c:v>12</c:v>
                </c:pt>
                <c:pt idx="7">
                  <c:v>15.4</c:v>
                </c:pt>
                <c:pt idx="8">
                  <c:v>17.5</c:v>
                </c:pt>
                <c:pt idx="9">
                  <c:v>18.3</c:v>
                </c:pt>
                <c:pt idx="10">
                  <c:v>19.7</c:v>
                </c:pt>
                <c:pt idx="11">
                  <c:v>22.1</c:v>
                </c:pt>
                <c:pt idx="12">
                  <c:v>28.9</c:v>
                </c:pt>
                <c:pt idx="13">
                  <c:v>48.4</c:v>
                </c:pt>
                <c:pt idx="14">
                  <c:v>77.099999999999994</c:v>
                </c:pt>
                <c:pt idx="15">
                  <c:v>82.4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 от всех опрошенных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Другие сферы</c:v>
                </c:pt>
                <c:pt idx="1">
                  <c:v>Строительные работы, благоустройство, озеленение</c:v>
                </c:pt>
                <c:pt idx="2">
                  <c:v>Помощь бездомным животным, приютам для животных</c:v>
                </c:pt>
                <c:pt idx="3">
                  <c:v>Участие в работе народных дружин, постов</c:v>
                </c:pt>
                <c:pt idx="4">
                  <c:v>Организация мероприятий, работа волонтерами на выставках, фестивалях</c:v>
                </c:pt>
                <c:pt idx="5">
                  <c:v>Оказание квалифицированной помощи в медучреждениях, госпиталях</c:v>
                </c:pt>
                <c:pt idx="6">
                  <c:v>Охрана и восстановление памятников культуры, археологии</c:v>
                </c:pt>
                <c:pt idx="7">
                  <c:v>Организация детских лагерей, чтение лекций, проведение выставок</c:v>
                </c:pt>
                <c:pt idx="8">
                  <c:v>Проведение парадов, учений, патриотических акций, поиск захоронений солдат</c:v>
                </c:pt>
                <c:pt idx="9">
                  <c:v>Привлечение людей старшего поколения к добровольческой работе с целью их психологической поддержки</c:v>
                </c:pt>
                <c:pt idx="10">
                  <c:v>Поиск пропавших людей, помощь в чрезвычайных ситуациях</c:v>
                </c:pt>
                <c:pt idx="11">
                  <c:v>Организация и сопровождение соревнований, подготовка спортивных площадок</c:v>
                </c:pt>
                <c:pt idx="12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13">
                  <c:v>Экологические патрули, акции по сбору мусора, общественный контроль</c:v>
                </c:pt>
                <c:pt idx="14">
                  <c:v>Помощь людям, детям-сиротам, семьям, оказавшимся в трудной жизненной ситуации, тяжелобольным</c:v>
                </c:pt>
                <c:pt idx="15">
                  <c:v>Благотворительность - перечисление денежных средств фондам, передача продуктов, одежды нуждающимся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6"/>
                <c:pt idx="0">
                  <c:v>1.4</c:v>
                </c:pt>
                <c:pt idx="1">
                  <c:v>0.6000000000000002</c:v>
                </c:pt>
                <c:pt idx="2">
                  <c:v>1.3</c:v>
                </c:pt>
                <c:pt idx="3">
                  <c:v>7.1</c:v>
                </c:pt>
                <c:pt idx="4">
                  <c:v>8.7000000000000011</c:v>
                </c:pt>
                <c:pt idx="5">
                  <c:v>8.9</c:v>
                </c:pt>
                <c:pt idx="6">
                  <c:v>10.4</c:v>
                </c:pt>
                <c:pt idx="7">
                  <c:v>13.4</c:v>
                </c:pt>
                <c:pt idx="8">
                  <c:v>15.2</c:v>
                </c:pt>
                <c:pt idx="9">
                  <c:v>15.9</c:v>
                </c:pt>
                <c:pt idx="10">
                  <c:v>17.100000000000001</c:v>
                </c:pt>
                <c:pt idx="11">
                  <c:v>19.2</c:v>
                </c:pt>
                <c:pt idx="12">
                  <c:v>25.1</c:v>
                </c:pt>
                <c:pt idx="13">
                  <c:v>42</c:v>
                </c:pt>
                <c:pt idx="14">
                  <c:v>66.900000000000006</c:v>
                </c:pt>
                <c:pt idx="15">
                  <c:v>71.5</c:v>
                </c:pt>
              </c:numCache>
            </c:numRef>
          </c:val>
        </c:ser>
        <c:dLbls/>
        <c:axId val="166756736"/>
        <c:axId val="166758272"/>
      </c:barChart>
      <c:catAx>
        <c:axId val="166756736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6758272"/>
        <c:crosses val="autoZero"/>
        <c:auto val="1"/>
        <c:lblAlgn val="ctr"/>
        <c:lblOffset val="100"/>
      </c:catAx>
      <c:valAx>
        <c:axId val="166758272"/>
        <c:scaling>
          <c:orientation val="minMax"/>
          <c:max val="85"/>
          <c:min val="0"/>
        </c:scaling>
        <c:delete val="1"/>
        <c:axPos val="b"/>
        <c:numFmt formatCode="0" sourceLinked="1"/>
        <c:tickLblPos val="none"/>
        <c:crossAx val="16675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12544378957235"/>
          <c:y val="0.41125141217427841"/>
          <c:w val="0.24353760326826066"/>
          <c:h val="0.1774971756514432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</c:title>
    <c:plotArea>
      <c:layout>
        <c:manualLayout>
          <c:layoutTarget val="inner"/>
          <c:xMode val="edge"/>
          <c:yMode val="edge"/>
          <c:x val="3.8863861279635141E-2"/>
          <c:y val="3.1824890036418668E-2"/>
          <c:w val="0.93987930811927323"/>
          <c:h val="0.9178112602322205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1912568306010883E-2"/>
                  <c:y val="2.4452396286701459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C00000"/>
                        </a:solidFill>
                      </a:rPr>
                      <a:t>1</a:t>
                    </a:r>
                    <a:r>
                      <a:rPr lang="ru-RU"/>
                      <a:t>8-30 лет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94-4A0B-8D8E-71D26EF7C7A0}"/>
                </c:ext>
              </c:extLst>
            </c:dLbl>
            <c:dLbl>
              <c:idx val="1"/>
              <c:layout>
                <c:manualLayout>
                  <c:x val="-6.9672131147541186E-2"/>
                  <c:y val="-2.4452396286701482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C00000"/>
                        </a:solidFill>
                      </a:rPr>
                      <a:t>3</a:t>
                    </a:r>
                    <a:r>
                      <a:rPr lang="ru-RU"/>
                      <a:t>1-45 лет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94-4A0B-8D8E-71D26EF7C7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C00000"/>
                        </a:solidFill>
                      </a:rPr>
                      <a:t>4</a:t>
                    </a:r>
                    <a:r>
                      <a:rPr lang="ru-RU"/>
                      <a:t>6-60 лет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94-4A0B-8D8E-71D26EF7C7A0}"/>
                </c:ext>
              </c:extLst>
            </c:dLbl>
            <c:dLbl>
              <c:idx val="3"/>
              <c:layout>
                <c:manualLayout>
                  <c:x val="4.0983606557377103E-3"/>
                  <c:y val="-4.8904792573402885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C00000"/>
                        </a:solidFill>
                      </a:rPr>
                      <a:t>с</a:t>
                    </a:r>
                    <a:r>
                      <a:rPr lang="ru-RU"/>
                      <a:t>тарше 60 лет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94-4A0B-8D8E-71D26EF7C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Лист1!$E$36:$E$39</c:f>
              <c:numCache>
                <c:formatCode>0.0000</c:formatCode>
                <c:ptCount val="4"/>
                <c:pt idx="0">
                  <c:v>-0.16931454353798894</c:v>
                </c:pt>
                <c:pt idx="1">
                  <c:v>-8.6320293803825859E-3</c:v>
                </c:pt>
                <c:pt idx="2">
                  <c:v>2.6875109536243037E-2</c:v>
                </c:pt>
                <c:pt idx="3">
                  <c:v>0.18922884622767641</c:v>
                </c:pt>
              </c:numCache>
            </c:numRef>
          </c:xVal>
          <c:yVal>
            <c:numRef>
              <c:f>Лист1!$F$36:$F$39</c:f>
              <c:numCache>
                <c:formatCode>0.0000</c:formatCode>
                <c:ptCount val="4"/>
                <c:pt idx="0">
                  <c:v>-2.9245395341208694E-2</c:v>
                </c:pt>
                <c:pt idx="1">
                  <c:v>5.6409007165100507E-2</c:v>
                </c:pt>
                <c:pt idx="2">
                  <c:v>-1.849754196325774E-2</c:v>
                </c:pt>
                <c:pt idx="3">
                  <c:v>-2.5276931479177291E-2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4-0794-4A0B-8D8E-71D26EF7C7A0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FF"/>
              </a:solidFill>
              <a:ln>
                <a:solidFill>
                  <a:srgbClr val="0000CC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3.4153005464480884E-2"/>
                  <c:y val="1.151977419078444E-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П</a:t>
                    </a:r>
                    <a:r>
                      <a:rPr lang="ru-RU"/>
                      <a:t>омощь людям, детям-сиротам, </a:t>
                    </a:r>
                  </a:p>
                  <a:p>
                    <a:r>
                      <a:rPr lang="ru-RU"/>
                      <a:t>семьям, оказавшимся в трудной </a:t>
                    </a:r>
                  </a:p>
                  <a:p>
                    <a:r>
                      <a:rPr lang="ru-RU"/>
                      <a:t>жизненной ситуации, тяжелобольным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94-4A0B-8D8E-71D26EF7C7A0}"/>
                </c:ext>
              </c:extLst>
            </c:dLbl>
            <c:dLbl>
              <c:idx val="1"/>
              <c:layout>
                <c:manualLayout>
                  <c:x val="-8.3333333333333343E-2"/>
                  <c:y val="-4.4666441396559162E-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П</a:t>
                    </a:r>
                    <a:r>
                      <a:rPr lang="ru-RU"/>
                      <a:t>оиск пропавших людей, помощь в чрезвычайных ситуациях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94-4A0B-8D8E-71D26EF7C7A0}"/>
                </c:ext>
              </c:extLst>
            </c:dLbl>
            <c:dLbl>
              <c:idx val="2"/>
              <c:layout>
                <c:manualLayout>
                  <c:x val="-0.16939890710382521"/>
                  <c:y val="3.4505219238837335E-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П</a:t>
                    </a:r>
                    <a:r>
                      <a:rPr lang="ru-RU"/>
                      <a:t>роведение парадов, учений, патриотических акций, </a:t>
                    </a:r>
                  </a:p>
                  <a:p>
                    <a:r>
                      <a:rPr lang="ru-RU"/>
                      <a:t>поиск захоронений солдат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94-4A0B-8D8E-71D26EF7C7A0}"/>
                </c:ext>
              </c:extLst>
            </c:dLbl>
            <c:dLbl>
              <c:idx val="3"/>
              <c:layout>
                <c:manualLayout>
                  <c:x val="-0.16939890710382521"/>
                  <c:y val="-2.2088407927582491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О</a:t>
                    </a:r>
                    <a:r>
                      <a:rPr lang="ru-RU" dirty="0"/>
                      <a:t>рганизация и сопровождение соревнований, подготовка</a:t>
                    </a:r>
                  </a:p>
                  <a:p>
                    <a:r>
                      <a:rPr lang="ru-RU" dirty="0"/>
                      <a:t> спортивных площадок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94-4A0B-8D8E-71D26EF7C7A0}"/>
                </c:ext>
              </c:extLst>
            </c:dLbl>
            <c:dLbl>
              <c:idx val="4"/>
              <c:layout>
                <c:manualLayout>
                  <c:x val="-1.3661202185792361E-3"/>
                  <c:y val="9.7809585146805857E-3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Э</a:t>
                    </a:r>
                    <a:r>
                      <a:rPr lang="ru-RU"/>
                      <a:t>кологические патрули, акции по сбору мусора, общественный контроль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94-4A0B-8D8E-71D26EF7C7A0}"/>
                </c:ext>
              </c:extLst>
            </c:dLbl>
            <c:dLbl>
              <c:idx val="5"/>
              <c:layout>
                <c:manualLayout>
                  <c:x val="-8.8797814207650497E-2"/>
                  <c:y val="3.667859443005219E-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О</a:t>
                    </a:r>
                    <a:r>
                      <a:rPr lang="ru-RU"/>
                      <a:t>рганизация детских лагерей, чтение лекций, проведение выставок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94-4A0B-8D8E-71D26EF7C7A0}"/>
                </c:ext>
              </c:extLst>
            </c:dLbl>
            <c:dLbl>
              <c:idx val="6"/>
              <c:layout>
                <c:manualLayout>
                  <c:x val="-0.19808743169398921"/>
                  <c:y val="4.1840553047740904E-3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У</a:t>
                    </a:r>
                    <a:r>
                      <a:rPr lang="ru-RU"/>
                      <a:t>частие в работе народных дружин, постов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94-4A0B-8D8E-71D26EF7C7A0}"/>
                </c:ext>
              </c:extLst>
            </c:dLbl>
            <c:dLbl>
              <c:idx val="7"/>
              <c:layout>
                <c:manualLayout>
                  <c:x val="0"/>
                  <c:y val="1.6736401673640169E-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О</a:t>
                    </a:r>
                    <a:r>
                      <a:rPr lang="ru-RU"/>
                      <a:t>храна и восстановление памятников культуры, археологии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94-4A0B-8D8E-71D26EF7C7A0}"/>
                </c:ext>
              </c:extLst>
            </c:dLbl>
            <c:dLbl>
              <c:idx val="8"/>
              <c:layout>
                <c:manualLayout>
                  <c:x val="8.1967213114754103E-3"/>
                  <c:y val="1.0460251046025146E-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О</a:t>
                    </a:r>
                    <a:r>
                      <a:rPr lang="ru-RU"/>
                      <a:t>казание квалифицированной помощи в медучреждениях, госпиталях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794-4A0B-8D8E-71D26EF7C7A0}"/>
                </c:ext>
              </c:extLst>
            </c:dLbl>
            <c:dLbl>
              <c:idx val="9"/>
              <c:layout>
                <c:manualLayout>
                  <c:x val="-7.3770491803278923E-2"/>
                  <c:y val="-4.515510424518621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О</a:t>
                    </a:r>
                    <a:r>
                      <a:rPr lang="ru-RU" dirty="0"/>
                      <a:t>рганизация мероприятий, </a:t>
                    </a:r>
                  </a:p>
                  <a:p>
                    <a:r>
                      <a:rPr lang="ru-RU" dirty="0"/>
                      <a:t>работа волонтерами </a:t>
                    </a:r>
                  </a:p>
                  <a:p>
                    <a:r>
                      <a:rPr lang="ru-RU" dirty="0"/>
                      <a:t>на выставках, фестивалях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94-4A0B-8D8E-71D26EF7C7A0}"/>
                </c:ext>
              </c:extLst>
            </c:dLbl>
            <c:dLbl>
              <c:idx val="10"/>
              <c:layout>
                <c:manualLayout>
                  <c:x val="-0.12295081967213115"/>
                  <c:y val="-7.781330114088737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П</a:t>
                    </a:r>
                    <a:r>
                      <a:rPr lang="ru-RU" dirty="0"/>
                      <a:t>еречисление денежных средств фондам, передача продуктов, </a:t>
                    </a:r>
                  </a:p>
                  <a:p>
                    <a:r>
                      <a:rPr lang="ru-RU" dirty="0"/>
                      <a:t>одежды нуждающимся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94-4A0B-8D8E-71D26EF7C7A0}"/>
                </c:ext>
              </c:extLst>
            </c:dLbl>
            <c:dLbl>
              <c:idx val="11"/>
              <c:layout>
                <c:manualLayout>
                  <c:x val="-9.9726775956284541E-2"/>
                  <c:y val="4.1161662108316413E-2"/>
                </c:manualLayout>
              </c:layout>
              <c:tx>
                <c:rich>
                  <a:bodyPr/>
                  <a:lstStyle/>
                  <a:p>
                    <a:r>
                      <a:rPr lang="ru-RU" sz="900"/>
                      <a:t>П</a:t>
                    </a:r>
                    <a:r>
                      <a:rPr lang="ru-RU"/>
                      <a:t>ривлечение людей старшего поколения к добровольческой работе с целью их психологической поддержки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94-4A0B-8D8E-71D26EF7C7A0}"/>
                </c:ext>
              </c:extLst>
            </c:dLbl>
            <c:dLbl>
              <c:idx val="12"/>
              <c:layout>
                <c:manualLayout>
                  <c:x val="-9.5628415300546776E-2"/>
                  <c:y val="5.4393305439330741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О</a:t>
                    </a:r>
                    <a:r>
                      <a:rPr lang="ru-RU" dirty="0"/>
                      <a:t>существление добровольческой деятельности сотрудниками предприятия по месту работы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94-4A0B-8D8E-71D26EF7C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Лист1!$E$45:$E$57</c:f>
              <c:numCache>
                <c:formatCode>0.0000</c:formatCode>
                <c:ptCount val="13"/>
                <c:pt idx="0">
                  <c:v>6.2183667562867008E-2</c:v>
                </c:pt>
                <c:pt idx="1">
                  <c:v>-0.17230966778466683</c:v>
                </c:pt>
                <c:pt idx="2">
                  <c:v>-7.8836571958950954E-2</c:v>
                </c:pt>
                <c:pt idx="3">
                  <c:v>-0.19362406101493587</c:v>
                </c:pt>
                <c:pt idx="4">
                  <c:v>7.1362347140009413E-2</c:v>
                </c:pt>
                <c:pt idx="5">
                  <c:v>-0.12951685453701581</c:v>
                </c:pt>
                <c:pt idx="6">
                  <c:v>-6.8206627458638605E-2</c:v>
                </c:pt>
                <c:pt idx="7">
                  <c:v>1.9424725421265904E-2</c:v>
                </c:pt>
                <c:pt idx="8">
                  <c:v>8.27819040872395E-3</c:v>
                </c:pt>
                <c:pt idx="9">
                  <c:v>-0.33067635048948246</c:v>
                </c:pt>
                <c:pt idx="10">
                  <c:v>8.5608077720181447E-2</c:v>
                </c:pt>
                <c:pt idx="11">
                  <c:v>0.1594025225796892</c:v>
                </c:pt>
                <c:pt idx="12">
                  <c:v>-0.11806201627844295</c:v>
                </c:pt>
              </c:numCache>
            </c:numRef>
          </c:xVal>
          <c:yVal>
            <c:numRef>
              <c:f>Лист1!$F$45:$F$57</c:f>
              <c:numCache>
                <c:formatCode>0.0000</c:formatCode>
                <c:ptCount val="13"/>
                <c:pt idx="0">
                  <c:v>1.0740302051242262E-2</c:v>
                </c:pt>
                <c:pt idx="1">
                  <c:v>7.4677509660039415E-2</c:v>
                </c:pt>
                <c:pt idx="2">
                  <c:v>-3.1231233731041472E-3</c:v>
                </c:pt>
                <c:pt idx="3">
                  <c:v>-6.0032049773036812E-2</c:v>
                </c:pt>
                <c:pt idx="4">
                  <c:v>-3.1845557183981611E-2</c:v>
                </c:pt>
                <c:pt idx="5">
                  <c:v>-4.3975665960463546E-2</c:v>
                </c:pt>
                <c:pt idx="6">
                  <c:v>-2.2930236677394158E-2</c:v>
                </c:pt>
                <c:pt idx="7">
                  <c:v>-5.8656068880026814E-2</c:v>
                </c:pt>
                <c:pt idx="8">
                  <c:v>-4.4309669084459588E-2</c:v>
                </c:pt>
                <c:pt idx="9">
                  <c:v>-3.6285344644905175E-2</c:v>
                </c:pt>
                <c:pt idx="10">
                  <c:v>1.3198379701625428E-2</c:v>
                </c:pt>
                <c:pt idx="11">
                  <c:v>-1.3313287178965225E-3</c:v>
                </c:pt>
                <c:pt idx="12">
                  <c:v>6.6300734536815523E-2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2-0794-4A0B-8D8E-71D26EF7C7A0}"/>
            </c:ext>
          </c:extLst>
        </c:ser>
        <c:dLbls/>
        <c:axId val="113638016"/>
        <c:axId val="114189056"/>
      </c:scatterChart>
      <c:valAx>
        <c:axId val="113638016"/>
        <c:scaling>
          <c:orientation val="minMax"/>
        </c:scaling>
        <c:axPos val="b"/>
        <c:numFmt formatCode="General" sourceLinked="0"/>
        <c:majorTickMark val="none"/>
        <c:tickLblPos val="none"/>
        <c:crossAx val="114189056"/>
        <c:crosses val="autoZero"/>
        <c:crossBetween val="midCat"/>
      </c:valAx>
      <c:valAx>
        <c:axId val="114189056"/>
        <c:scaling>
          <c:orientation val="minMax"/>
        </c:scaling>
        <c:axPos val="l"/>
        <c:numFmt formatCode="General" sourceLinked="0"/>
        <c:majorTickMark val="none"/>
        <c:tickLblPos val="none"/>
        <c:crossAx val="113638016"/>
        <c:crosses val="autoZero"/>
        <c:crossBetween val="midCat"/>
      </c:valAx>
      <c:spPr>
        <a:solidFill>
          <a:srgbClr val="FFFFFF"/>
        </a:solidFill>
        <a:ln>
          <a:solidFill>
            <a:srgbClr val="000000"/>
          </a:solidFill>
          <a:prstDash val="solid"/>
        </a:ln>
      </c:spPr>
    </c:plotArea>
    <c:plotVisOnly val="1"/>
    <c:dispBlanksAs val="gap"/>
  </c:chart>
  <c:txPr>
    <a:bodyPr/>
    <a:lstStyle/>
    <a:p>
      <a:pPr>
        <a:defRPr sz="900">
          <a:latin typeface="Arial Narrow" pitchFamily="34" charset="0"/>
        </a:defRPr>
      </a:pPr>
      <a:endParaRPr lang="ru-RU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</c:title>
    <c:plotArea>
      <c:layout>
        <c:manualLayout>
          <c:layoutTarget val="inner"/>
          <c:xMode val="edge"/>
          <c:yMode val="edge"/>
          <c:x val="2.9745239744309211E-2"/>
          <c:y val="1.1291512915129151E-2"/>
          <c:w val="0.94486564691708663"/>
          <c:h val="0.924694385526532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C00000"/>
              </a:solidFill>
              <a:ln>
                <a:noFill/>
                <a:prstDash val="solid"/>
              </a:ln>
            </c:spPr>
          </c:marker>
          <c:dPt>
            <c:idx val="0"/>
            <c:marker>
              <c:symbol val="none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2D91-4A7A-A413-E5C02E1743CB}"/>
              </c:ext>
            </c:extLst>
          </c:dPt>
          <c:dPt>
            <c:idx val="4"/>
            <c:marker>
              <c:symbol val="none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2D91-4A7A-A413-E5C02E1743CB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91-4A7A-A413-E5C02E1743CB}"/>
                </c:ext>
              </c:extLst>
            </c:dLbl>
            <c:dLbl>
              <c:idx val="1"/>
              <c:layout>
                <c:manualLayout>
                  <c:x val="-9.6068761213153997E-2"/>
                  <c:y val="4.4156473060793719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Р</a:t>
                    </a:r>
                    <a:r>
                      <a:rPr lang="ru-RU"/>
                      <a:t>уководитель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91-4A7A-A413-E5C02E1743CB}"/>
                </c:ext>
              </c:extLst>
            </c:dLbl>
            <c:dLbl>
              <c:idx val="2"/>
              <c:layout>
                <c:manualLayout>
                  <c:x val="-4.3851444404989975E-2"/>
                  <c:y val="-2.2003854684216222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С</a:t>
                    </a:r>
                    <a:r>
                      <a:rPr lang="ru-RU"/>
                      <a:t>пециалист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91-4A7A-A413-E5C02E1743CB}"/>
                </c:ext>
              </c:extLst>
            </c:dLbl>
            <c:dLbl>
              <c:idx val="3"/>
              <c:layout>
                <c:manualLayout>
                  <c:x val="-4.6515812350233693E-2"/>
                  <c:y val="5.340480963864757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solidFill>
                          <a:srgbClr val="FF0000"/>
                        </a:solidFill>
                      </a:rPr>
                      <a:t>С</a:t>
                    </a:r>
                    <a:r>
                      <a:rPr lang="ru-RU" dirty="0"/>
                      <a:t>лужащий, </a:t>
                    </a:r>
                  </a:p>
                  <a:p>
                    <a:r>
                      <a:rPr lang="ru-RU" dirty="0"/>
                      <a:t>Технический</a:t>
                    </a:r>
                  </a:p>
                  <a:p>
                    <a:r>
                      <a:rPr lang="ru-RU" dirty="0"/>
                      <a:t> исполнитель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91-4A7A-A413-E5C02E1743CB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91-4A7A-A413-E5C02E1743CB}"/>
                </c:ext>
              </c:extLst>
            </c:dLbl>
            <c:dLbl>
              <c:idx val="5"/>
              <c:layout>
                <c:manualLayout>
                  <c:x val="-2.6114298196199249E-2"/>
                  <c:y val="5.3616139310999407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Н</a:t>
                    </a:r>
                    <a:r>
                      <a:rPr lang="ru-RU"/>
                      <a:t>еработающий </a:t>
                    </a:r>
                  </a:p>
                  <a:p>
                    <a:r>
                      <a:rPr lang="ru-RU"/>
                      <a:t>пенсионер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91-4A7A-A413-E5C02E1743CB}"/>
                </c:ext>
              </c:extLst>
            </c:dLbl>
            <c:dLbl>
              <c:idx val="6"/>
              <c:layout>
                <c:manualLayout>
                  <c:x val="0"/>
                  <c:y val="-9.8400984009840205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Б</a:t>
                    </a:r>
                    <a:r>
                      <a:rPr lang="ru-RU"/>
                      <a:t>езработный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91-4A7A-A413-E5C02E1743CB}"/>
                </c:ext>
              </c:extLst>
            </c:dLbl>
            <c:dLbl>
              <c:idx val="7"/>
              <c:layout>
                <c:manualLayout>
                  <c:x val="-5.9228771442869234E-2"/>
                  <c:y val="2.9520101500227599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С</a:t>
                    </a:r>
                    <a:r>
                      <a:rPr lang="ru-RU"/>
                      <a:t>тудент, курсант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91-4A7A-A413-E5C02E174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Лист1!$E$36:$E$43</c:f>
              <c:numCache>
                <c:formatCode>0.0000</c:formatCode>
                <c:ptCount val="8"/>
                <c:pt idx="0">
                  <c:v>1.8726165622791262E-2</c:v>
                </c:pt>
                <c:pt idx="1">
                  <c:v>-0.16479765785997941</c:v>
                </c:pt>
                <c:pt idx="2">
                  <c:v>-9.7303436366296028E-2</c:v>
                </c:pt>
                <c:pt idx="3">
                  <c:v>-0.13958483988811279</c:v>
                </c:pt>
                <c:pt idx="4">
                  <c:v>-6.8542280540491935E-3</c:v>
                </c:pt>
                <c:pt idx="5">
                  <c:v>0.23807244658140969</c:v>
                </c:pt>
                <c:pt idx="6">
                  <c:v>0.10413066862536505</c:v>
                </c:pt>
                <c:pt idx="7">
                  <c:v>-0.1956001005326394</c:v>
                </c:pt>
              </c:numCache>
            </c:numRef>
          </c:xVal>
          <c:yVal>
            <c:numRef>
              <c:f>Лист1!$F$36:$F$43</c:f>
              <c:numCache>
                <c:formatCode>0.0000</c:formatCode>
                <c:ptCount val="8"/>
                <c:pt idx="0">
                  <c:v>-1.2532729083600392E-3</c:v>
                </c:pt>
                <c:pt idx="1">
                  <c:v>-3.4670669692637518E-2</c:v>
                </c:pt>
                <c:pt idx="2">
                  <c:v>-2.8310379104401939E-2</c:v>
                </c:pt>
                <c:pt idx="3">
                  <c:v>-3.876428179032082E-2</c:v>
                </c:pt>
                <c:pt idx="4">
                  <c:v>-2.5964312769841985E-2</c:v>
                </c:pt>
                <c:pt idx="5">
                  <c:v>1.068473609121233E-2</c:v>
                </c:pt>
                <c:pt idx="6">
                  <c:v>6.2760574705294184E-2</c:v>
                </c:pt>
                <c:pt idx="7">
                  <c:v>0.38332658706510536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8-2D91-4A7A-A413-E5C02E1743CB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00FF"/>
              </a:solidFill>
              <a:ln>
                <a:noFill/>
                <a:prstDash val="solid"/>
              </a:ln>
            </c:spPr>
          </c:marker>
          <c:dPt>
            <c:idx val="6"/>
            <c:marker>
              <c:symbol val="none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9-2D91-4A7A-A413-E5C02E1743CB}"/>
              </c:ext>
            </c:extLst>
          </c:dPt>
          <c:dPt>
            <c:idx val="7"/>
            <c:marker>
              <c:symbol val="none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A-2D91-4A7A-A413-E5C02E1743CB}"/>
              </c:ext>
            </c:extLst>
          </c:dPt>
          <c:dLbls>
            <c:dLbl>
              <c:idx val="0"/>
              <c:layout>
                <c:manualLayout>
                  <c:x val="-0.12146051527309958"/>
                  <c:y val="8.5868998847469027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Arial Narrow" pitchFamily="34" charset="0"/>
                      </a:rPr>
                      <a:t>П</a:t>
                    </a:r>
                    <a:r>
                      <a:rPr lang="ru-RU" dirty="0"/>
                      <a:t>омощь людям, детям-сиротам, семьям, оказавшимся в трудной  жизненной ситуации, тяжелобольным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91-4A7A-A413-E5C02E1743CB}"/>
                </c:ext>
              </c:extLst>
            </c:dLbl>
            <c:dLbl>
              <c:idx val="1"/>
              <c:layout>
                <c:manualLayout>
                  <c:x val="-5.4656309983798709E-2"/>
                  <c:y val="7.517718956717126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Arial Narrow" pitchFamily="34" charset="0"/>
                      </a:rPr>
                      <a:t>П</a:t>
                    </a:r>
                    <a:r>
                      <a:rPr lang="ru-RU" dirty="0"/>
                      <a:t>оиск пропавших людей, </a:t>
                    </a:r>
                  </a:p>
                  <a:p>
                    <a:r>
                      <a:rPr lang="ru-RU" dirty="0"/>
                      <a:t>помощь в чрезвычайных </a:t>
                    </a:r>
                  </a:p>
                  <a:p>
                    <a:r>
                      <a:rPr lang="ru-RU" dirty="0"/>
                      <a:t>ситуациях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91-4A7A-A413-E5C02E1743CB}"/>
                </c:ext>
              </c:extLst>
            </c:dLbl>
            <c:dLbl>
              <c:idx val="2"/>
              <c:layout>
                <c:manualLayout>
                  <c:x val="-6.9638309285765879E-2"/>
                  <c:y val="-6.1889182671354105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Arial Narrow" pitchFamily="34" charset="0"/>
                      </a:rPr>
                      <a:t>П</a:t>
                    </a:r>
                    <a:r>
                      <a:rPr lang="ru-RU" dirty="0"/>
                      <a:t>роведение парадов, </a:t>
                    </a:r>
                  </a:p>
                  <a:p>
                    <a:r>
                      <a:rPr lang="ru-RU" dirty="0"/>
                      <a:t>учений, патриотических </a:t>
                    </a:r>
                  </a:p>
                  <a:p>
                    <a:r>
                      <a:rPr lang="ru-RU" dirty="0"/>
                      <a:t>акций, поиск захоронений солдат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91-4A7A-A413-E5C02E1743CB}"/>
                </c:ext>
              </c:extLst>
            </c:dLbl>
            <c:dLbl>
              <c:idx val="3"/>
              <c:layout>
                <c:manualLayout>
                  <c:x val="-6.4264346600799674E-2"/>
                  <c:y val="-5.8693281421003336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Arial Narrow" pitchFamily="34" charset="0"/>
                      </a:rPr>
                      <a:t>О</a:t>
                    </a:r>
                    <a:r>
                      <a:rPr lang="ru-RU" dirty="0"/>
                      <a:t>рганизация и сопровождение соревнований, подготовка </a:t>
                    </a:r>
                  </a:p>
                  <a:p>
                    <a:r>
                      <a:rPr lang="ru-RU" dirty="0"/>
                      <a:t>спортивных площадок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91-4A7A-A413-E5C02E1743CB}"/>
                </c:ext>
              </c:extLst>
            </c:dLbl>
            <c:dLbl>
              <c:idx val="4"/>
              <c:layout>
                <c:manualLayout>
                  <c:x val="-0.10796861412303727"/>
                  <c:y val="4.6760999893463599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Arial Narrow" pitchFamily="34" charset="0"/>
                      </a:rPr>
                      <a:t>Э</a:t>
                    </a:r>
                    <a:r>
                      <a:rPr lang="ru-RU" dirty="0"/>
                      <a:t>кологические патрули, </a:t>
                    </a:r>
                  </a:p>
                  <a:p>
                    <a:r>
                      <a:rPr lang="ru-RU" dirty="0"/>
                      <a:t>акции по сбору мусора, </a:t>
                    </a:r>
                  </a:p>
                  <a:p>
                    <a:r>
                      <a:rPr lang="ru-RU" dirty="0"/>
                      <a:t>общественный контроль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91-4A7A-A413-E5C02E1743CB}"/>
                </c:ext>
              </c:extLst>
            </c:dLbl>
            <c:dLbl>
              <c:idx val="5"/>
              <c:layout>
                <c:manualLayout>
                  <c:x val="-5.3209703305720772E-2"/>
                  <c:y val="5.83252462445885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Arial Narrow" pitchFamily="34" charset="0"/>
                      </a:rPr>
                      <a:t>О</a:t>
                    </a:r>
                    <a:r>
                      <a:rPr lang="ru-RU" dirty="0"/>
                      <a:t>рганизация детских </a:t>
                    </a:r>
                  </a:p>
                  <a:p>
                    <a:r>
                      <a:rPr lang="ru-RU" dirty="0"/>
                      <a:t>лагерей, чтение лекций, </a:t>
                    </a:r>
                  </a:p>
                  <a:p>
                    <a:r>
                      <a:rPr lang="ru-RU" dirty="0"/>
                      <a:t>проведение выставок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91-4A7A-A413-E5C02E1743CB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91-4A7A-A413-E5C02E1743CB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91-4A7A-A413-E5C02E1743CB}"/>
                </c:ext>
              </c:extLst>
            </c:dLbl>
            <c:dLbl>
              <c:idx val="8"/>
              <c:layout>
                <c:manualLayout>
                  <c:x val="1.3774107671006652E-3"/>
                  <c:y val="-1.4760147601476021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Arial Narrow" pitchFamily="34" charset="0"/>
                      </a:rPr>
                      <a:t>О</a:t>
                    </a:r>
                    <a:r>
                      <a:rPr lang="ru-RU" dirty="0"/>
                      <a:t>казание квалифицированной </a:t>
                    </a:r>
                  </a:p>
                  <a:p>
                    <a:r>
                      <a:rPr lang="ru-RU" dirty="0"/>
                      <a:t>помощи в медучреждениях, госпиталях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91-4A7A-A413-E5C02E1743CB}"/>
                </c:ext>
              </c:extLst>
            </c:dLbl>
            <c:dLbl>
              <c:idx val="9"/>
              <c:layout>
                <c:manualLayout>
                  <c:x val="-7.6480244784331089E-2"/>
                  <c:y val="4.5404887119737433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Arial Narrow" pitchFamily="34" charset="0"/>
                      </a:rPr>
                      <a:t>О</a:t>
                    </a:r>
                    <a:r>
                      <a:rPr lang="ru-RU" dirty="0"/>
                      <a:t>рганизация мероприятий, </a:t>
                    </a:r>
                  </a:p>
                  <a:p>
                    <a:r>
                      <a:rPr lang="ru-RU" dirty="0"/>
                      <a:t>работа волонтерами </a:t>
                    </a:r>
                  </a:p>
                  <a:p>
                    <a:r>
                      <a:rPr lang="ru-RU" dirty="0"/>
                      <a:t>на выставках, фестивалях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91-4A7A-A413-E5C02E1743CB}"/>
                </c:ext>
              </c:extLst>
            </c:dLbl>
            <c:dLbl>
              <c:idx val="10"/>
              <c:layout>
                <c:manualLayout>
                  <c:x val="-1.1019394594345918E-2"/>
                  <c:y val="-1.1932087824815189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Arial Narrow" pitchFamily="34" charset="0"/>
                      </a:rPr>
                      <a:t>П</a:t>
                    </a:r>
                    <a:r>
                      <a:rPr lang="ru-RU" dirty="0"/>
                      <a:t>еречисление денежных средств </a:t>
                    </a:r>
                  </a:p>
                  <a:p>
                    <a:r>
                      <a:rPr lang="ru-RU" dirty="0"/>
                      <a:t>фондам, передача продуктов, </a:t>
                    </a:r>
                  </a:p>
                  <a:p>
                    <a:r>
                      <a:rPr lang="ru-RU" dirty="0"/>
                      <a:t>одежды нуждающимся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91-4A7A-A413-E5C02E1743CB}"/>
                </c:ext>
              </c:extLst>
            </c:dLbl>
            <c:dLbl>
              <c:idx val="11"/>
              <c:layout>
                <c:manualLayout>
                  <c:x val="-6.377856527593008E-2"/>
                  <c:y val="-7.0257334069403723E-2"/>
                </c:manualLayout>
              </c:layout>
              <c:tx>
                <c:rich>
                  <a:bodyPr/>
                  <a:lstStyle/>
                  <a:p>
                    <a:r>
                      <a:rPr lang="ru-RU" sz="900">
                        <a:latin typeface="Arial Narrow" pitchFamily="34" charset="0"/>
                      </a:rPr>
                      <a:t>П</a:t>
                    </a:r>
                    <a:r>
                      <a:rPr lang="ru-RU"/>
                      <a:t>ривлечение людей старшего поколения к добровольческой работе с целью их психологической поддержки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91-4A7A-A413-E5C02E1743CB}"/>
                </c:ext>
              </c:extLst>
            </c:dLbl>
            <c:dLbl>
              <c:idx val="12"/>
              <c:layout>
                <c:manualLayout>
                  <c:x val="4.4358049577677165E-3"/>
                  <c:y val="1.4412838616575168E-2"/>
                </c:manualLayout>
              </c:layout>
              <c:tx>
                <c:rich>
                  <a:bodyPr/>
                  <a:lstStyle/>
                  <a:p>
                    <a:r>
                      <a:rPr lang="ru-RU" sz="900">
                        <a:latin typeface="Arial Narrow" pitchFamily="34" charset="0"/>
                      </a:rPr>
                      <a:t>О</a:t>
                    </a:r>
                    <a:r>
                      <a:rPr lang="ru-RU"/>
                      <a:t>существление добровольческой деятельности сотрудниками </a:t>
                    </a:r>
                  </a:p>
                  <a:p>
                    <a:r>
                      <a:rPr lang="ru-RU"/>
                      <a:t>предприятия по месту работы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D91-4A7A-A413-E5C02E1743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Arial Narrow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Лист1!$E$49:$E$61</c:f>
              <c:numCache>
                <c:formatCode>0.0000</c:formatCode>
                <c:ptCount val="13"/>
                <c:pt idx="0">
                  <c:v>9.4385105077506165E-2</c:v>
                </c:pt>
                <c:pt idx="1">
                  <c:v>-7.9004281246626881E-2</c:v>
                </c:pt>
                <c:pt idx="2">
                  <c:v>-0.19486068615328045</c:v>
                </c:pt>
                <c:pt idx="3">
                  <c:v>-0.19745985719985559</c:v>
                </c:pt>
                <c:pt idx="4">
                  <c:v>7.9374472890459999E-2</c:v>
                </c:pt>
                <c:pt idx="5">
                  <c:v>-0.26716906261118795</c:v>
                </c:pt>
                <c:pt idx="6">
                  <c:v>3.5808812653679245E-2</c:v>
                </c:pt>
                <c:pt idx="7">
                  <c:v>2.4738162808283396E-2</c:v>
                </c:pt>
                <c:pt idx="8">
                  <c:v>0.10845964353546642</c:v>
                </c:pt>
                <c:pt idx="9">
                  <c:v>-0.17456137292432441</c:v>
                </c:pt>
                <c:pt idx="10">
                  <c:v>0.1162140982768808</c:v>
                </c:pt>
                <c:pt idx="11">
                  <c:v>9.5303731745048414E-2</c:v>
                </c:pt>
                <c:pt idx="12">
                  <c:v>-0.27403576906916582</c:v>
                </c:pt>
              </c:numCache>
            </c:numRef>
          </c:xVal>
          <c:yVal>
            <c:numRef>
              <c:f>Лист1!$F$49:$F$61</c:f>
              <c:numCache>
                <c:formatCode>0.0000</c:formatCode>
                <c:ptCount val="13"/>
                <c:pt idx="0">
                  <c:v>-2.2638182050391496E-2</c:v>
                </c:pt>
                <c:pt idx="1">
                  <c:v>-7.2315116759076398E-2</c:v>
                </c:pt>
                <c:pt idx="2">
                  <c:v>-4.0109043995007147E-3</c:v>
                </c:pt>
                <c:pt idx="3">
                  <c:v>8.6804309319493123E-2</c:v>
                </c:pt>
                <c:pt idx="4">
                  <c:v>5.7737438843007825E-2</c:v>
                </c:pt>
                <c:pt idx="5">
                  <c:v>-1.1629060429072361E-2</c:v>
                </c:pt>
                <c:pt idx="6">
                  <c:v>-2.4292269305903474E-2</c:v>
                </c:pt>
                <c:pt idx="7">
                  <c:v>5.601140732482205E-2</c:v>
                </c:pt>
                <c:pt idx="8">
                  <c:v>2.4843248781698968E-2</c:v>
                </c:pt>
                <c:pt idx="9">
                  <c:v>0.33586119384973406</c:v>
                </c:pt>
                <c:pt idx="10">
                  <c:v>-3.9014195238055896E-2</c:v>
                </c:pt>
                <c:pt idx="11">
                  <c:v>5.9301612611043907E-2</c:v>
                </c:pt>
                <c:pt idx="12">
                  <c:v>-0.1106072214807715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6-2D91-4A7A-A413-E5C02E1743CB}"/>
            </c:ext>
          </c:extLst>
        </c:ser>
        <c:dLbls/>
        <c:axId val="114292992"/>
        <c:axId val="114311168"/>
      </c:scatterChart>
      <c:valAx>
        <c:axId val="114292992"/>
        <c:scaling>
          <c:orientation val="minMax"/>
          <c:max val="0.30000000000000032"/>
          <c:min val="-0.30000000000000032"/>
        </c:scaling>
        <c:axPos val="b"/>
        <c:numFmt formatCode="General" sourceLinked="0"/>
        <c:majorTickMark val="none"/>
        <c:tickLblPos val="none"/>
        <c:spPr>
          <a:ln>
            <a:noFill/>
          </a:ln>
        </c:spPr>
        <c:crossAx val="114311168"/>
        <c:crosses val="autoZero"/>
        <c:crossBetween val="midCat"/>
      </c:valAx>
      <c:valAx>
        <c:axId val="114311168"/>
        <c:scaling>
          <c:orientation val="minMax"/>
          <c:max val="0.4"/>
        </c:scaling>
        <c:axPos val="l"/>
        <c:numFmt formatCode="General" sourceLinked="0"/>
        <c:majorTickMark val="none"/>
        <c:tickLblPos val="none"/>
        <c:crossAx val="114292992"/>
        <c:crosses val="autoZero"/>
        <c:crossBetween val="midCat"/>
      </c:valAx>
      <c:spPr>
        <a:solidFill>
          <a:srgbClr val="FFFFFF"/>
        </a:solidFill>
        <a:ln>
          <a:solidFill>
            <a:srgbClr val="000000"/>
          </a:solidFill>
          <a:prstDash val="solid"/>
        </a:ln>
      </c:spPr>
    </c:plotArea>
    <c:plotVisOnly val="1"/>
    <c:dispBlanksAs val="gap"/>
  </c:chart>
  <c:txPr>
    <a:bodyPr/>
    <a:lstStyle/>
    <a:p>
      <a:pPr>
        <a:defRPr sz="800">
          <a:latin typeface="Arial Narrow" pitchFamily="34" charset="0"/>
        </a:defRPr>
      </a:pPr>
      <a:endParaRPr lang="ru-RU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87480722970944"/>
          <c:y val="6.0325532002894144E-2"/>
          <c:w val="0.31784080230462342"/>
          <c:h val="0.781309035710007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680-4D56-8AF8-5D149310E4EB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80-4D56-8AF8-5D149310E4EB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680-4D56-8AF8-5D149310E4EB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80-4D56-8AF8-5D149310E4EB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680-4D56-8AF8-5D149310E4EB}"/>
              </c:ext>
            </c:extLst>
          </c:dPt>
          <c:dPt>
            <c:idx val="5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80-4D56-8AF8-5D149310E4EB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680-4D56-8AF8-5D149310E4EB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80-4D56-8AF8-5D149310E4EB}"/>
              </c:ext>
            </c:extLst>
          </c:dPt>
          <c:dLbls>
            <c:dLbl>
              <c:idx val="0"/>
              <c:layout>
                <c:manualLayout>
                  <c:x val="1.8785519590654165E-3"/>
                  <c:y val="5.119832063037151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М</a:t>
                    </a:r>
                    <a:r>
                      <a:rPr lang="ru-RU" dirty="0" smtClean="0"/>
                      <a:t>енее </a:t>
                    </a:r>
                    <a:r>
                      <a:rPr lang="ru-RU" dirty="0"/>
                      <a:t>1 </a:t>
                    </a:r>
                    <a:r>
                      <a:rPr lang="ru-RU" dirty="0" smtClean="0"/>
                      <a:t>часа</a:t>
                    </a:r>
                  </a:p>
                  <a:p>
                    <a:r>
                      <a:rPr lang="ru-RU" b="1" dirty="0" smtClean="0"/>
                      <a:t>24%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2.0277492556438081E-2"/>
                  <c:y val="-5.6237017805063502E-2"/>
                </c:manualLayout>
              </c:layout>
              <c:tx>
                <c:rich>
                  <a:bodyPr/>
                  <a:lstStyle/>
                  <a:p>
                    <a:endParaRPr lang="ru-RU" sz="1300" dirty="0" smtClean="0"/>
                  </a:p>
                  <a:p>
                    <a:r>
                      <a:rPr lang="ru-RU" dirty="0" smtClean="0"/>
                      <a:t>1 </a:t>
                    </a:r>
                    <a:r>
                      <a:rPr lang="ru-RU" dirty="0"/>
                      <a:t>- 3 </a:t>
                    </a:r>
                    <a:r>
                      <a:rPr lang="ru-RU" dirty="0" smtClean="0"/>
                      <a:t>часа</a:t>
                    </a:r>
                  </a:p>
                  <a:p>
                    <a:r>
                      <a:rPr lang="ru-RU" b="1" dirty="0" smtClean="0"/>
                      <a:t>20%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3.490388438096164E-2"/>
                  <c:y val="1.8251673070031421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- 10 </a:t>
                    </a:r>
                    <a:r>
                      <a:rPr lang="ru-RU" dirty="0" smtClean="0"/>
                      <a:t>часов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11%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-1.0246119929424334E-2"/>
                  <c:y val="6.0632661519565395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1</a:t>
                    </a:r>
                    <a:r>
                      <a:rPr lang="ru-RU" dirty="0"/>
                      <a:t>0 - 30 </a:t>
                    </a:r>
                    <a:r>
                      <a:rPr lang="ru-RU" dirty="0" smtClean="0"/>
                      <a:t>часов</a:t>
                    </a:r>
                  </a:p>
                  <a:p>
                    <a:r>
                      <a:rPr lang="ru-RU" b="1" dirty="0" smtClean="0"/>
                      <a:t>5%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-2.3841621950514671E-2"/>
                  <c:y val="2.26702293416913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Б</a:t>
                    </a:r>
                    <a:r>
                      <a:rPr lang="ru-RU" dirty="0" smtClean="0"/>
                      <a:t>олее </a:t>
                    </a:r>
                    <a:r>
                      <a:rPr lang="ru-RU" dirty="0"/>
                      <a:t>30 </a:t>
                    </a:r>
                    <a:r>
                      <a:rPr lang="ru-RU" dirty="0" smtClean="0"/>
                      <a:t>часов</a:t>
                    </a:r>
                  </a:p>
                  <a:p>
                    <a:r>
                      <a:rPr lang="ru-RU" b="1" dirty="0" smtClean="0"/>
                      <a:t>6%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>
                <c:manualLayout>
                  <c:x val="-2.0375444143295781E-2"/>
                  <c:y val="-6.4565317874915387E-3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С</a:t>
                    </a:r>
                    <a:r>
                      <a:rPr lang="ru-RU" dirty="0"/>
                      <a:t>ложно </a:t>
                    </a:r>
                    <a:r>
                      <a:rPr lang="ru-RU" dirty="0" smtClean="0"/>
                      <a:t>сосчитать</a:t>
                    </a:r>
                  </a:p>
                  <a:p>
                    <a:r>
                      <a:rPr lang="ru-RU" b="1" dirty="0" smtClean="0"/>
                      <a:t>11%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-3.8484461417152671E-2"/>
                  <c:y val="1.6570867646610213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Н</a:t>
                    </a:r>
                    <a:r>
                      <a:rPr lang="ru-RU" dirty="0" smtClean="0"/>
                      <a:t>е помню</a:t>
                    </a:r>
                  </a:p>
                  <a:p>
                    <a:r>
                      <a:rPr lang="ru-RU" b="1" dirty="0" smtClean="0"/>
                      <a:t>7%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dLbl>
              <c:idx val="7"/>
              <c:layout>
                <c:manualLayout>
                  <c:x val="-3.6097524094715755E-2"/>
                  <c:y val="5.8659036327725735E-3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/>
                      <a:t>Н</a:t>
                    </a:r>
                    <a:r>
                      <a:rPr lang="ru-RU" dirty="0"/>
                      <a:t>е помогал безвозмездно людям за последний </a:t>
                    </a:r>
                    <a:r>
                      <a:rPr lang="ru-RU" dirty="0" smtClean="0"/>
                      <a:t>месяц</a:t>
                    </a:r>
                    <a:endParaRPr lang="ru-RU" b="1" dirty="0" smtClean="0"/>
                  </a:p>
                  <a:p>
                    <a:r>
                      <a:rPr lang="ru-RU" b="1" dirty="0" smtClean="0"/>
                      <a:t>17%</a:t>
                    </a:r>
                    <a:endParaRPr lang="ru-RU" b="1" dirty="0"/>
                  </a:p>
                </c:rich>
              </c:tx>
              <c:dLblPos val="bestFit"/>
              <c:showVal val="1"/>
              <c:showCatName val="1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300"/>
                </a:pPr>
                <a:endParaRPr lang="ru-RU"/>
              </a:p>
            </c:txPr>
            <c:dLblPos val="inEnd"/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Менее 1 часа</c:v>
                </c:pt>
                <c:pt idx="1">
                  <c:v>1 - 3 часа</c:v>
                </c:pt>
                <c:pt idx="2">
                  <c:v>3 - 10 часов</c:v>
                </c:pt>
                <c:pt idx="3">
                  <c:v>10 - 30 часов</c:v>
                </c:pt>
                <c:pt idx="4">
                  <c:v>Более 30 часов</c:v>
                </c:pt>
                <c:pt idx="5">
                  <c:v>Сложно сосчитать</c:v>
                </c:pt>
                <c:pt idx="6">
                  <c:v>Не помню</c:v>
                </c:pt>
                <c:pt idx="7">
                  <c:v>Не помогал безвозмездно людям за последний месяц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23.798054382404871</c:v>
                </c:pt>
                <c:pt idx="1">
                  <c:v>20.326369271811355</c:v>
                </c:pt>
                <c:pt idx="2">
                  <c:v>11.130888636195815</c:v>
                </c:pt>
                <c:pt idx="3">
                  <c:v>4.5909308425651281</c:v>
                </c:pt>
                <c:pt idx="4">
                  <c:v>5.6948764382516295</c:v>
                </c:pt>
                <c:pt idx="5">
                  <c:v>11.05084790122007</c:v>
                </c:pt>
                <c:pt idx="6">
                  <c:v>6.5013629940613846</c:v>
                </c:pt>
                <c:pt idx="7">
                  <c:v>16.630641568433113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680-4D56-8AF8-5D149310E4EB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</c:title>
    <c:plotArea>
      <c:layout>
        <c:manualLayout>
          <c:layoutTarget val="inner"/>
          <c:xMode val="edge"/>
          <c:yMode val="edge"/>
          <c:x val="3.3710606278241323E-2"/>
          <c:y val="2.6884583534083836E-2"/>
          <c:w val="0.93931908470841052"/>
          <c:h val="0.93260760146604393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24134307387826E-2"/>
                  <c:y val="2.9288784948123248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М</a:t>
                    </a:r>
                    <a:r>
                      <a:rPr lang="ru-RU"/>
                      <a:t>енее 1 часа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9-404F-9782-1A9A7FF93BF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ru-RU"/>
                      <a:t> - 3 часа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9-404F-9782-1A9A7FF93BF5}"/>
                </c:ext>
              </c:extLst>
            </c:dLbl>
            <c:dLbl>
              <c:idx val="2"/>
              <c:layout>
                <c:manualLayout>
                  <c:x val="-4.2744354775756076E-2"/>
                  <c:y val="3.4170024893381987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3</a:t>
                    </a:r>
                    <a:r>
                      <a:rPr lang="ru-RU"/>
                      <a:t> - 10 часов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79-404F-9782-1A9A7FF93BF5}"/>
                </c:ext>
              </c:extLst>
            </c:dLbl>
            <c:dLbl>
              <c:idx val="3"/>
              <c:layout>
                <c:manualLayout>
                  <c:x val="4.5566111902050101E-3"/>
                  <c:y val="-1.7432862531376173E-3"/>
                </c:manualLayout>
              </c:layout>
              <c:tx>
                <c:rich>
                  <a:bodyPr/>
                  <a:lstStyle/>
                  <a:p>
                    <a:r>
                      <a:rPr lang="ru-RU" sz="1000" b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ru-RU"/>
                      <a:t>0 - 30 часов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9-404F-9782-1A9A7FF93BF5}"/>
                </c:ext>
              </c:extLst>
            </c:dLbl>
            <c:dLbl>
              <c:idx val="4"/>
              <c:layout>
                <c:manualLayout>
                  <c:x val="-6.026204884321542E-2"/>
                  <c:y val="2.3709923009821866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dirty="0">
                        <a:solidFill>
                          <a:srgbClr val="FF0000"/>
                        </a:solidFill>
                      </a:rPr>
                      <a:t>Б</a:t>
                    </a:r>
                    <a:r>
                      <a:rPr lang="ru-RU" dirty="0"/>
                      <a:t>олее 30 часов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9-404F-9782-1A9A7FF93B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Лист3!$E$36:$E$40</c:f>
              <c:numCache>
                <c:formatCode>0.0000</c:formatCode>
                <c:ptCount val="5"/>
                <c:pt idx="0">
                  <c:v>0.28667311881998381</c:v>
                </c:pt>
                <c:pt idx="1">
                  <c:v>7.5486365443077803E-3</c:v>
                </c:pt>
                <c:pt idx="2">
                  <c:v>-0.10888506033760972</c:v>
                </c:pt>
                <c:pt idx="3">
                  <c:v>-0.17563586120266281</c:v>
                </c:pt>
                <c:pt idx="4">
                  <c:v>-0.27335022332468961</c:v>
                </c:pt>
              </c:numCache>
            </c:numRef>
          </c:xVal>
          <c:yVal>
            <c:numRef>
              <c:f>Лист3!$F$36:$F$40</c:f>
              <c:numCache>
                <c:formatCode>0.0000</c:formatCode>
                <c:ptCount val="5"/>
                <c:pt idx="0">
                  <c:v>4.0975172447213611E-2</c:v>
                </c:pt>
                <c:pt idx="1">
                  <c:v>-7.284173472562043E-2</c:v>
                </c:pt>
                <c:pt idx="2">
                  <c:v>-8.4548687065069267E-3</c:v>
                </c:pt>
                <c:pt idx="3">
                  <c:v>0.12920957550023446</c:v>
                </c:pt>
                <c:pt idx="4">
                  <c:v>2.5064108060126291E-2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5-2579-404F-9782-1A9A7FF93BF5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00FF"/>
              </a:solidFill>
              <a:ln>
                <a:solidFill>
                  <a:srgbClr val="0000CC"/>
                </a:solidFill>
                <a:prstDash val="solid"/>
              </a:ln>
            </c:spPr>
          </c:marker>
          <c:dPt>
            <c:idx val="2"/>
            <c:marker>
              <c:symbol val="none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6-2579-404F-9782-1A9A7FF93BF5}"/>
              </c:ext>
            </c:extLst>
          </c:dPt>
          <c:dPt>
            <c:idx val="7"/>
            <c:marker>
              <c:symbol val="none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7-2579-404F-9782-1A9A7FF93BF5}"/>
              </c:ext>
            </c:extLst>
          </c:dPt>
          <c:dLbls>
            <c:dLbl>
              <c:idx val="0"/>
              <c:layout>
                <c:manualLayout>
                  <c:x val="-0.11589105259792197"/>
                  <c:y val="4.8116699283217539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П</a:t>
                    </a:r>
                    <a:r>
                      <a:rPr lang="ru-RU" dirty="0"/>
                      <a:t>омощь людям, детям-сиротам, семьям, оказавшимся в трудной жизненной ситуации, тяжелобольным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79-404F-9782-1A9A7FF93BF5}"/>
                </c:ext>
              </c:extLst>
            </c:dLbl>
            <c:dLbl>
              <c:idx val="1"/>
              <c:layout>
                <c:manualLayout>
                  <c:x val="-3.5561305469268917E-2"/>
                  <c:y val="3.7656789582024598E-2"/>
                </c:manualLayout>
              </c:layout>
              <c:tx>
                <c:rich>
                  <a:bodyPr/>
                  <a:lstStyle/>
                  <a:p>
                    <a:r>
                      <a:rPr lang="ru-RU" sz="800"/>
                      <a:t>П</a:t>
                    </a:r>
                    <a:r>
                      <a:rPr lang="ru-RU"/>
                      <a:t>оиск пропавших людей, помощь в чрезвычайных ситуациях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79-404F-9782-1A9A7FF93BF5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79-404F-9782-1A9A7FF93BF5}"/>
                </c:ext>
              </c:extLst>
            </c:dLbl>
            <c:dLbl>
              <c:idx val="3"/>
              <c:layout>
                <c:manualLayout>
                  <c:x val="-9.6994535519125735E-2"/>
                  <c:y val="5.6485355648535567E-2"/>
                </c:manualLayout>
              </c:layout>
              <c:tx>
                <c:rich>
                  <a:bodyPr/>
                  <a:lstStyle/>
                  <a:p>
                    <a:r>
                      <a:rPr lang="ru-RU" sz="800"/>
                      <a:t>О</a:t>
                    </a:r>
                    <a:r>
                      <a:rPr lang="ru-RU"/>
                      <a:t>рганизация и сопровождение соревнований, подготовка спортивных площадок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79-404F-9782-1A9A7FF93BF5}"/>
                </c:ext>
              </c:extLst>
            </c:dLbl>
            <c:dLbl>
              <c:idx val="4"/>
              <c:layout>
                <c:manualLayout>
                  <c:x val="1.0954475905027863E-2"/>
                  <c:y val="1.0456642600950034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Э</a:t>
                    </a:r>
                    <a:r>
                      <a:rPr lang="ru-RU" dirty="0"/>
                      <a:t>кологические патрули, акции по сбору мусора, общественный контроль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79-404F-9782-1A9A7FF93BF5}"/>
                </c:ext>
              </c:extLst>
            </c:dLbl>
            <c:dLbl>
              <c:idx val="5"/>
              <c:layout>
                <c:manualLayout>
                  <c:x val="-2.7577003081133045E-3"/>
                  <c:y val="4.8814321276260094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О</a:t>
                    </a:r>
                    <a:r>
                      <a:rPr lang="ru-RU" dirty="0"/>
                      <a:t>рганизация детских </a:t>
                    </a:r>
                  </a:p>
                  <a:p>
                    <a:r>
                      <a:rPr lang="ru-RU" dirty="0"/>
                      <a:t>лагерей, чтение лекций, </a:t>
                    </a:r>
                  </a:p>
                  <a:p>
                    <a:r>
                      <a:rPr lang="ru-RU" dirty="0"/>
                      <a:t>проведение выставок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79-404F-9782-1A9A7FF93BF5}"/>
                </c:ext>
              </c:extLst>
            </c:dLbl>
            <c:dLbl>
              <c:idx val="6"/>
              <c:layout>
                <c:manualLayout>
                  <c:x val="-6.5242737883951421E-2"/>
                  <c:y val="-3.6261929960673803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У</a:t>
                    </a:r>
                    <a:r>
                      <a:rPr lang="ru-RU" dirty="0"/>
                      <a:t>частие в работе </a:t>
                    </a:r>
                  </a:p>
                  <a:p>
                    <a:r>
                      <a:rPr lang="ru-RU" dirty="0"/>
                      <a:t>народных дружин, постов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79-404F-9782-1A9A7FF93BF5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79-404F-9782-1A9A7FF93BF5}"/>
                </c:ext>
              </c:extLst>
            </c:dLbl>
            <c:dLbl>
              <c:idx val="8"/>
              <c:layout>
                <c:manualLayout>
                  <c:x val="-0.11805052736675557"/>
                  <c:y val="-2.4407160638130018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О</a:t>
                    </a:r>
                    <a:r>
                      <a:rPr lang="ru-RU" dirty="0"/>
                      <a:t>казание квалифицированной </a:t>
                    </a:r>
                  </a:p>
                  <a:p>
                    <a:r>
                      <a:rPr lang="ru-RU" dirty="0"/>
                      <a:t>помощи в медучреждениях, </a:t>
                    </a:r>
                  </a:p>
                  <a:p>
                    <a:r>
                      <a:rPr lang="ru-RU" dirty="0"/>
                      <a:t>госпиталях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79-404F-9782-1A9A7FF93BF5}"/>
                </c:ext>
              </c:extLst>
            </c:dLbl>
            <c:dLbl>
              <c:idx val="9"/>
              <c:layout>
                <c:manualLayout>
                  <c:x val="-8.9245261939729757E-5"/>
                  <c:y val="-2.266387438499241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О</a:t>
                    </a:r>
                    <a:r>
                      <a:rPr lang="ru-RU" dirty="0"/>
                      <a:t>рганизация мероприятий, </a:t>
                    </a:r>
                  </a:p>
                  <a:p>
                    <a:r>
                      <a:rPr lang="ru-RU" dirty="0"/>
                      <a:t>работа волонтерами на</a:t>
                    </a:r>
                  </a:p>
                  <a:p>
                    <a:r>
                      <a:rPr lang="ru-RU" dirty="0"/>
                      <a:t> выставках, фестивалях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79-404F-9782-1A9A7FF93BF5}"/>
                </c:ext>
              </c:extLst>
            </c:dLbl>
            <c:dLbl>
              <c:idx val="10"/>
              <c:layout>
                <c:manualLayout>
                  <c:x val="-8.3753421204088185E-2"/>
                  <c:y val="-6.0320471784649783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П</a:t>
                    </a:r>
                    <a:r>
                      <a:rPr lang="ru-RU" dirty="0"/>
                      <a:t>еречисление денежных средств</a:t>
                    </a:r>
                  </a:p>
                  <a:p>
                    <a:r>
                      <a:rPr lang="ru-RU" dirty="0"/>
                      <a:t> фондам, передача продуктов, </a:t>
                    </a:r>
                  </a:p>
                  <a:p>
                    <a:r>
                      <a:rPr lang="ru-RU" dirty="0"/>
                      <a:t>одежды нуждающимся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79-404F-9782-1A9A7FF93BF5}"/>
                </c:ext>
              </c:extLst>
            </c:dLbl>
            <c:dLbl>
              <c:idx val="11"/>
              <c:layout>
                <c:manualLayout>
                  <c:x val="-8.3333333333333343E-2"/>
                  <c:y val="6.0669456066945612E-2"/>
                </c:manualLayout>
              </c:layout>
              <c:tx>
                <c:rich>
                  <a:bodyPr/>
                  <a:lstStyle/>
                  <a:p>
                    <a:r>
                      <a:rPr lang="ru-RU" sz="800"/>
                      <a:t>П</a:t>
                    </a:r>
                    <a:r>
                      <a:rPr lang="ru-RU"/>
                      <a:t>ривлечение людей старшего поколения к добровольческой работе с целью их психологической поддержки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579-404F-9782-1A9A7FF93BF5}"/>
                </c:ext>
              </c:extLst>
            </c:dLbl>
            <c:dLbl>
              <c:idx val="12"/>
              <c:layout>
                <c:manualLayout>
                  <c:x val="-1.0954367334149558E-2"/>
                  <c:y val="-4.1841176263709409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О</a:t>
                    </a:r>
                    <a:r>
                      <a:rPr lang="ru-RU" dirty="0"/>
                      <a:t>существление добровольческой деятельности по месту работы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579-404F-9782-1A9A7FF93B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Лист3!$E$46:$E$58</c:f>
              <c:numCache>
                <c:formatCode>0.0000</c:formatCode>
                <c:ptCount val="13"/>
                <c:pt idx="0">
                  <c:v>0.16019733822111076</c:v>
                </c:pt>
                <c:pt idx="1">
                  <c:v>-0.10143471567131512</c:v>
                </c:pt>
                <c:pt idx="2">
                  <c:v>-4.9731648798532979E-2</c:v>
                </c:pt>
                <c:pt idx="3">
                  <c:v>-0.13876462138169571</c:v>
                </c:pt>
                <c:pt idx="4">
                  <c:v>3.339839162061943E-2</c:v>
                </c:pt>
                <c:pt idx="5">
                  <c:v>-0.23005749406374534</c:v>
                </c:pt>
                <c:pt idx="6">
                  <c:v>-0.38646533866194732</c:v>
                </c:pt>
                <c:pt idx="7">
                  <c:v>-0.34605950119278939</c:v>
                </c:pt>
                <c:pt idx="8">
                  <c:v>-0.3046152315334843</c:v>
                </c:pt>
                <c:pt idx="9">
                  <c:v>-0.29288953729571154</c:v>
                </c:pt>
                <c:pt idx="10">
                  <c:v>0.20290858677762258</c:v>
                </c:pt>
                <c:pt idx="11">
                  <c:v>-0.3055307548718903</c:v>
                </c:pt>
                <c:pt idx="12">
                  <c:v>6.5759878881460542E-3</c:v>
                </c:pt>
              </c:numCache>
            </c:numRef>
          </c:xVal>
          <c:yVal>
            <c:numRef>
              <c:f>Лист3!$F$46:$F$58</c:f>
              <c:numCache>
                <c:formatCode>0.0000</c:formatCode>
                <c:ptCount val="13"/>
                <c:pt idx="0">
                  <c:v>1.3790688753810823E-2</c:v>
                </c:pt>
                <c:pt idx="1">
                  <c:v>0.16150244350793747</c:v>
                </c:pt>
                <c:pt idx="2">
                  <c:v>8.0338600602335389E-3</c:v>
                </c:pt>
                <c:pt idx="3">
                  <c:v>-3.7239377153332101E-2</c:v>
                </c:pt>
                <c:pt idx="4">
                  <c:v>-9.0833691007359094E-2</c:v>
                </c:pt>
                <c:pt idx="5">
                  <c:v>1.9735001995147272E-2</c:v>
                </c:pt>
                <c:pt idx="6">
                  <c:v>8.232263789551296E-2</c:v>
                </c:pt>
                <c:pt idx="7">
                  <c:v>9.2322739690130183E-3</c:v>
                </c:pt>
                <c:pt idx="8">
                  <c:v>4.3943920399638133E-2</c:v>
                </c:pt>
                <c:pt idx="9">
                  <c:v>3.6049177839880563E-2</c:v>
                </c:pt>
                <c:pt idx="10">
                  <c:v>2.7563462014944841E-2</c:v>
                </c:pt>
                <c:pt idx="11">
                  <c:v>-6.580786681540797E-2</c:v>
                </c:pt>
                <c:pt idx="12">
                  <c:v>-7.0130510456099304E-2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13-2579-404F-9782-1A9A7FF93BF5}"/>
            </c:ext>
          </c:extLst>
        </c:ser>
        <c:dLbls/>
        <c:axId val="114423680"/>
        <c:axId val="114425216"/>
      </c:scatterChart>
      <c:valAx>
        <c:axId val="114423680"/>
        <c:scaling>
          <c:orientation val="minMax"/>
          <c:max val="0.5"/>
          <c:min val="-0.45"/>
        </c:scaling>
        <c:axPos val="b"/>
        <c:numFmt formatCode="General" sourceLinked="0"/>
        <c:majorTickMark val="none"/>
        <c:tickLblPos val="none"/>
        <c:crossAx val="114425216"/>
        <c:crosses val="autoZero"/>
        <c:crossBetween val="midCat"/>
      </c:valAx>
      <c:valAx>
        <c:axId val="114425216"/>
        <c:scaling>
          <c:orientation val="minMax"/>
          <c:max val="0.17"/>
          <c:min val="-0.15000000000000024"/>
        </c:scaling>
        <c:axPos val="l"/>
        <c:numFmt formatCode="General" sourceLinked="0"/>
        <c:majorTickMark val="none"/>
        <c:tickLblPos val="none"/>
        <c:crossAx val="114423680"/>
        <c:crosses val="autoZero"/>
        <c:crossBetween val="midCat"/>
      </c:valAx>
      <c:spPr>
        <a:solidFill>
          <a:srgbClr val="FFFFFF"/>
        </a:solidFill>
        <a:ln>
          <a:solidFill>
            <a:srgbClr val="000000"/>
          </a:solidFill>
          <a:prstDash val="solid"/>
        </a:ln>
      </c:spPr>
    </c:plotArea>
    <c:plotVisOnly val="1"/>
    <c:dispBlanksAs val="gap"/>
  </c:chart>
  <c:txPr>
    <a:bodyPr/>
    <a:lstStyle/>
    <a:p>
      <a:pPr>
        <a:defRPr sz="800">
          <a:latin typeface="Arial Narrow" pitchFamily="34" charset="0"/>
        </a:defRPr>
      </a:pPr>
      <a:endParaRPr lang="ru-RU"/>
    </a:p>
  </c:txPr>
  <c:externalData r:id="rId1"/>
  <c:userShapes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747764178348364"/>
          <c:y val="1.3931200492133387E-2"/>
          <c:w val="0.59735203412073457"/>
          <c:h val="0.76388765177878615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Определенно, не способствуют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информации: телевидение, радио, печатные издания, интернет-издания</c:v>
                </c:pt>
                <c:pt idx="1">
                  <c:v>Авторитетные общественные деятели, в том числе актеры, музыканты, спортсмены, блогеры и другие известные люди</c:v>
                </c:pt>
                <c:pt idx="2">
                  <c:v>Церковь, религиозные организации в целом</c:v>
                </c:pt>
                <c:pt idx="3">
                  <c:v>Образовательные организации (школы, вузы)</c:v>
                </c:pt>
                <c:pt idx="4">
                  <c:v>Общественная палата России, общественные палаты регионов</c:v>
                </c:pt>
                <c:pt idx="5">
                  <c:v>Иностранные общественные организации и фонды</c:v>
                </c:pt>
                <c:pt idx="6">
                  <c:v>Российские общественные организации и фонды</c:v>
                </c:pt>
                <c:pt idx="7">
                  <c:v>Российские предприятия, корпорации, представители бизнеса</c:v>
                </c:pt>
                <c:pt idx="8">
                  <c:v>Местные органы власти, органы местного самоуправления</c:v>
                </c:pt>
                <c:pt idx="9">
                  <c:v>Федеральные органы власти, правительство России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4.2</c:v>
                </c:pt>
                <c:pt idx="1">
                  <c:v>4.8</c:v>
                </c:pt>
                <c:pt idx="2">
                  <c:v>9.3000000000000007</c:v>
                </c:pt>
                <c:pt idx="3">
                  <c:v>6.6</c:v>
                </c:pt>
                <c:pt idx="4">
                  <c:v>13.3</c:v>
                </c:pt>
                <c:pt idx="5">
                  <c:v>26.3</c:v>
                </c:pt>
                <c:pt idx="6">
                  <c:v>5.5</c:v>
                </c:pt>
                <c:pt idx="7">
                  <c:v>16.8</c:v>
                </c:pt>
                <c:pt idx="8">
                  <c:v>22</c:v>
                </c:pt>
                <c:pt idx="9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B6-47CC-A2AF-4257EC0963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большей части, не способствуют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информации: телевидение, радио, печатные издания, интернет-издания</c:v>
                </c:pt>
                <c:pt idx="1">
                  <c:v>Авторитетные общественные деятели, в том числе актеры, музыканты, спортсмены, блогеры и другие известные люди</c:v>
                </c:pt>
                <c:pt idx="2">
                  <c:v>Церковь, религиозные организации в целом</c:v>
                </c:pt>
                <c:pt idx="3">
                  <c:v>Образовательные организации (школы, вузы)</c:v>
                </c:pt>
                <c:pt idx="4">
                  <c:v>Общественная палата России, общественные палаты регионов</c:v>
                </c:pt>
                <c:pt idx="5">
                  <c:v>Иностранные общественные организации и фонды</c:v>
                </c:pt>
                <c:pt idx="6">
                  <c:v>Российские общественные организации и фонды</c:v>
                </c:pt>
                <c:pt idx="7">
                  <c:v>Российские предприятия, корпорации, представители бизнеса</c:v>
                </c:pt>
                <c:pt idx="8">
                  <c:v>Местные органы власти, органы местного самоуправления</c:v>
                </c:pt>
                <c:pt idx="9">
                  <c:v>Федеральные органы власти, правительство России</c:v>
                </c:pt>
              </c:strCache>
            </c:strRef>
          </c:cat>
          <c:val>
            <c:numRef>
              <c:f>Лист1!$C$2:$C$11</c:f>
              <c:numCache>
                <c:formatCode>0</c:formatCode>
                <c:ptCount val="10"/>
                <c:pt idx="0">
                  <c:v>2.6</c:v>
                </c:pt>
                <c:pt idx="1">
                  <c:v>2.5</c:v>
                </c:pt>
                <c:pt idx="2">
                  <c:v>3.9</c:v>
                </c:pt>
                <c:pt idx="3">
                  <c:v>5.0999999999999996</c:v>
                </c:pt>
                <c:pt idx="4">
                  <c:v>4.8</c:v>
                </c:pt>
                <c:pt idx="5">
                  <c:v>9.5</c:v>
                </c:pt>
                <c:pt idx="6">
                  <c:v>3.3</c:v>
                </c:pt>
                <c:pt idx="7">
                  <c:v>10.200000000000001</c:v>
                </c:pt>
                <c:pt idx="8">
                  <c:v>9.1</c:v>
                </c:pt>
                <c:pt idx="9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B6-47CC-A2AF-4257EC0963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Иногда – способствуют, иногда – нет, трудно сказать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информации: телевидение, радио, печатные издания, интернет-издания</c:v>
                </c:pt>
                <c:pt idx="1">
                  <c:v>Авторитетные общественные деятели, в том числе актеры, музыканты, спортсмены, блогеры и другие известные люди</c:v>
                </c:pt>
                <c:pt idx="2">
                  <c:v>Церковь, религиозные организации в целом</c:v>
                </c:pt>
                <c:pt idx="3">
                  <c:v>Образовательные организации (школы, вузы)</c:v>
                </c:pt>
                <c:pt idx="4">
                  <c:v>Общественная палата России, общественные палаты регионов</c:v>
                </c:pt>
                <c:pt idx="5">
                  <c:v>Иностранные общественные организации и фонды</c:v>
                </c:pt>
                <c:pt idx="6">
                  <c:v>Российские общественные организации и фонды</c:v>
                </c:pt>
                <c:pt idx="7">
                  <c:v>Российские предприятия, корпорации, представители бизнеса</c:v>
                </c:pt>
                <c:pt idx="8">
                  <c:v>Местные органы власти, органы местного самоуправления</c:v>
                </c:pt>
                <c:pt idx="9">
                  <c:v>Федеральные органы власти, правительство России</c:v>
                </c:pt>
              </c:strCache>
            </c:strRef>
          </c:cat>
          <c:val>
            <c:numRef>
              <c:f>Лист1!$D$2:$D$11</c:f>
              <c:numCache>
                <c:formatCode>0</c:formatCode>
                <c:ptCount val="10"/>
                <c:pt idx="0">
                  <c:v>9.2000000000000011</c:v>
                </c:pt>
                <c:pt idx="1">
                  <c:v>14.7</c:v>
                </c:pt>
                <c:pt idx="2">
                  <c:v>18.899999999999999</c:v>
                </c:pt>
                <c:pt idx="3">
                  <c:v>12.3</c:v>
                </c:pt>
                <c:pt idx="4">
                  <c:v>31.5</c:v>
                </c:pt>
                <c:pt idx="5">
                  <c:v>37.700000000000003</c:v>
                </c:pt>
                <c:pt idx="6">
                  <c:v>21.6</c:v>
                </c:pt>
                <c:pt idx="7">
                  <c:v>30.6</c:v>
                </c:pt>
                <c:pt idx="8">
                  <c:v>19</c:v>
                </c:pt>
                <c:pt idx="9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B6-47CC-A2AF-4257EC09632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 большей части, способствуют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информации: телевидение, радио, печатные издания, интернет-издания</c:v>
                </c:pt>
                <c:pt idx="1">
                  <c:v>Авторитетные общественные деятели, в том числе актеры, музыканты, спортсмены, блогеры и другие известные люди</c:v>
                </c:pt>
                <c:pt idx="2">
                  <c:v>Церковь, религиозные организации в целом</c:v>
                </c:pt>
                <c:pt idx="3">
                  <c:v>Образовательные организации (школы, вузы)</c:v>
                </c:pt>
                <c:pt idx="4">
                  <c:v>Общественная палата России, общественные палаты регионов</c:v>
                </c:pt>
                <c:pt idx="5">
                  <c:v>Иностранные общественные организации и фонды</c:v>
                </c:pt>
                <c:pt idx="6">
                  <c:v>Российские общественные организации и фонды</c:v>
                </c:pt>
                <c:pt idx="7">
                  <c:v>Российские предприятия, корпорации, представители бизнеса</c:v>
                </c:pt>
                <c:pt idx="8">
                  <c:v>Местные органы власти, органы местного самоуправления</c:v>
                </c:pt>
                <c:pt idx="9">
                  <c:v>Федеральные органы власти, правительство России</c:v>
                </c:pt>
              </c:strCache>
            </c:strRef>
          </c:cat>
          <c:val>
            <c:numRef>
              <c:f>Лист1!$E$2:$E$11</c:f>
              <c:numCache>
                <c:formatCode>0</c:formatCode>
                <c:ptCount val="10"/>
                <c:pt idx="0">
                  <c:v>16.7</c:v>
                </c:pt>
                <c:pt idx="1">
                  <c:v>19.5</c:v>
                </c:pt>
                <c:pt idx="2">
                  <c:v>16.899999999999999</c:v>
                </c:pt>
                <c:pt idx="3">
                  <c:v>19.7</c:v>
                </c:pt>
                <c:pt idx="4">
                  <c:v>17.8</c:v>
                </c:pt>
                <c:pt idx="5">
                  <c:v>8.9</c:v>
                </c:pt>
                <c:pt idx="6">
                  <c:v>25.3</c:v>
                </c:pt>
                <c:pt idx="7">
                  <c:v>15.8</c:v>
                </c:pt>
                <c:pt idx="8">
                  <c:v>15.6</c:v>
                </c:pt>
                <c:pt idx="9">
                  <c:v>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B6-47CC-A2AF-4257EC09632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Определенно, способствуют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информации: телевидение, радио, печатные издания, интернет-издания</c:v>
                </c:pt>
                <c:pt idx="1">
                  <c:v>Авторитетные общественные деятели, в том числе актеры, музыканты, спортсмены, блогеры и другие известные люди</c:v>
                </c:pt>
                <c:pt idx="2">
                  <c:v>Церковь, религиозные организации в целом</c:v>
                </c:pt>
                <c:pt idx="3">
                  <c:v>Образовательные организации (школы, вузы)</c:v>
                </c:pt>
                <c:pt idx="4">
                  <c:v>Общественная палата России, общественные палаты регионов</c:v>
                </c:pt>
                <c:pt idx="5">
                  <c:v>Иностранные общественные организации и фонды</c:v>
                </c:pt>
                <c:pt idx="6">
                  <c:v>Российские общественные организации и фонды</c:v>
                </c:pt>
                <c:pt idx="7">
                  <c:v>Российские предприятия, корпорации, представители бизнеса</c:v>
                </c:pt>
                <c:pt idx="8">
                  <c:v>Местные органы власти, органы местного самоуправления</c:v>
                </c:pt>
                <c:pt idx="9">
                  <c:v>Федеральные органы власти, правительство России</c:v>
                </c:pt>
              </c:strCache>
            </c:strRef>
          </c:cat>
          <c:val>
            <c:numRef>
              <c:f>Лист1!$F$2:$F$11</c:f>
              <c:numCache>
                <c:formatCode>0</c:formatCode>
                <c:ptCount val="10"/>
                <c:pt idx="0">
                  <c:v>66.5</c:v>
                </c:pt>
                <c:pt idx="1">
                  <c:v>56.7</c:v>
                </c:pt>
                <c:pt idx="2">
                  <c:v>48.4</c:v>
                </c:pt>
                <c:pt idx="3">
                  <c:v>55</c:v>
                </c:pt>
                <c:pt idx="4">
                  <c:v>26.4</c:v>
                </c:pt>
                <c:pt idx="5">
                  <c:v>10.7</c:v>
                </c:pt>
                <c:pt idx="6">
                  <c:v>41.1</c:v>
                </c:pt>
                <c:pt idx="7">
                  <c:v>22.9</c:v>
                </c:pt>
                <c:pt idx="8">
                  <c:v>32.1</c:v>
                </c:pt>
                <c:pt idx="9">
                  <c:v>34.6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B6-47CC-A2AF-4257EC09632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Респондент не понял вопроса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информации: телевидение, радио, печатные издания, интернет-издания</c:v>
                </c:pt>
                <c:pt idx="1">
                  <c:v>Авторитетные общественные деятели, в том числе актеры, музыканты, спортсмены, блогеры и другие известные люди</c:v>
                </c:pt>
                <c:pt idx="2">
                  <c:v>Церковь, религиозные организации в целом</c:v>
                </c:pt>
                <c:pt idx="3">
                  <c:v>Образовательные организации (школы, вузы)</c:v>
                </c:pt>
                <c:pt idx="4">
                  <c:v>Общественная палата России, общественные палаты регионов</c:v>
                </c:pt>
                <c:pt idx="5">
                  <c:v>Иностранные общественные организации и фонды</c:v>
                </c:pt>
                <c:pt idx="6">
                  <c:v>Российские общественные организации и фонды</c:v>
                </c:pt>
                <c:pt idx="7">
                  <c:v>Российские предприятия, корпорации, представители бизнеса</c:v>
                </c:pt>
                <c:pt idx="8">
                  <c:v>Местные органы власти, органы местного самоуправления</c:v>
                </c:pt>
                <c:pt idx="9">
                  <c:v>Федеральные органы власти, правительство России</c:v>
                </c:pt>
              </c:strCache>
            </c:strRef>
          </c:cat>
          <c:val>
            <c:numRef>
              <c:f>Лист1!$G$2:$G$11</c:f>
              <c:numCache>
                <c:formatCode>0</c:formatCode>
                <c:ptCount val="10"/>
                <c:pt idx="0">
                  <c:v>0.8</c:v>
                </c:pt>
                <c:pt idx="1">
                  <c:v>1.7</c:v>
                </c:pt>
                <c:pt idx="2">
                  <c:v>2.6</c:v>
                </c:pt>
                <c:pt idx="3">
                  <c:v>1.3</c:v>
                </c:pt>
                <c:pt idx="4">
                  <c:v>6.1</c:v>
                </c:pt>
                <c:pt idx="5">
                  <c:v>6.9</c:v>
                </c:pt>
                <c:pt idx="6">
                  <c:v>3.3</c:v>
                </c:pt>
                <c:pt idx="7">
                  <c:v>3.8</c:v>
                </c:pt>
                <c:pt idx="8">
                  <c:v>2.2000000000000002</c:v>
                </c:pt>
                <c:pt idx="9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4B6-47CC-A2AF-4257EC09632B}"/>
            </c:ext>
          </c:extLst>
        </c:ser>
        <c:dLbls>
          <c:showVal val="1"/>
        </c:dLbls>
        <c:overlap val="100"/>
        <c:axId val="168219008"/>
        <c:axId val="168220544"/>
      </c:barChart>
      <c:catAx>
        <c:axId val="16821900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220544"/>
        <c:crosses val="autoZero"/>
        <c:auto val="1"/>
        <c:lblAlgn val="ctr"/>
        <c:lblOffset val="100"/>
      </c:catAx>
      <c:valAx>
        <c:axId val="1682205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21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664151356080487E-2"/>
          <c:y val="0.85232642272659265"/>
          <c:w val="0.87443116838321289"/>
          <c:h val="0.1309561366828478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747764178348364"/>
          <c:y val="1.3931200492133387E-2"/>
          <c:w val="0.5922939632545936"/>
          <c:h val="0.7806050923693466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способствуют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информации: телевидение, радио, печатные издания, интернет-издания</c:v>
                </c:pt>
                <c:pt idx="1">
                  <c:v>Авторитетные общественные деятели, в том числе актеры, музыканты, спортсмены, блогеры и другие известные люди</c:v>
                </c:pt>
                <c:pt idx="2">
                  <c:v>Церковь, религиозные организации в целом</c:v>
                </c:pt>
                <c:pt idx="3">
                  <c:v>Образовательные организации (школы, вузы)</c:v>
                </c:pt>
                <c:pt idx="4">
                  <c:v>Общественная палата России, общественные палаты регионов</c:v>
                </c:pt>
                <c:pt idx="5">
                  <c:v>Иностранные общественные организации и фонды</c:v>
                </c:pt>
                <c:pt idx="6">
                  <c:v>Российские общественные организации и фонды</c:v>
                </c:pt>
                <c:pt idx="7">
                  <c:v>Российские предприятия, корпорации, представители бизнеса</c:v>
                </c:pt>
                <c:pt idx="8">
                  <c:v>Местные органы власти, органы местного самоуправления</c:v>
                </c:pt>
                <c:pt idx="9">
                  <c:v>Федеральные органы власти, правительство России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6.8000000000000007</c:v>
                </c:pt>
                <c:pt idx="1">
                  <c:v>7.3</c:v>
                </c:pt>
                <c:pt idx="2">
                  <c:v>13.200000000000001</c:v>
                </c:pt>
                <c:pt idx="3">
                  <c:v>11.7</c:v>
                </c:pt>
                <c:pt idx="4">
                  <c:v>18.100000000000001</c:v>
                </c:pt>
                <c:pt idx="5">
                  <c:v>35.800000000000004</c:v>
                </c:pt>
                <c:pt idx="6">
                  <c:v>8.8000000000000007</c:v>
                </c:pt>
                <c:pt idx="7">
                  <c:v>27</c:v>
                </c:pt>
                <c:pt idx="8">
                  <c:v>31.1</c:v>
                </c:pt>
                <c:pt idx="9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73-4BF4-A0C2-E4D232C35B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 – способствуют, иногда – нет, трудно сказать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информации: телевидение, радио, печатные издания, интернет-издания</c:v>
                </c:pt>
                <c:pt idx="1">
                  <c:v>Авторитетные общественные деятели, в том числе актеры, музыканты, спортсмены, блогеры и другие известные люди</c:v>
                </c:pt>
                <c:pt idx="2">
                  <c:v>Церковь, религиозные организации в целом</c:v>
                </c:pt>
                <c:pt idx="3">
                  <c:v>Образовательные организации (школы, вузы)</c:v>
                </c:pt>
                <c:pt idx="4">
                  <c:v>Общественная палата России, общественные палаты регионов</c:v>
                </c:pt>
                <c:pt idx="5">
                  <c:v>Иностранные общественные организации и фонды</c:v>
                </c:pt>
                <c:pt idx="6">
                  <c:v>Российские общественные организации и фонды</c:v>
                </c:pt>
                <c:pt idx="7">
                  <c:v>Российские предприятия, корпорации, представители бизнеса</c:v>
                </c:pt>
                <c:pt idx="8">
                  <c:v>Местные органы власти, органы местного самоуправления</c:v>
                </c:pt>
                <c:pt idx="9">
                  <c:v>Федеральные органы власти, правительство России</c:v>
                </c:pt>
              </c:strCache>
            </c:strRef>
          </c:cat>
          <c:val>
            <c:numRef>
              <c:f>Лист1!$C$2:$C$11</c:f>
              <c:numCache>
                <c:formatCode>0</c:formatCode>
                <c:ptCount val="10"/>
                <c:pt idx="0">
                  <c:v>9.2000000000000011</c:v>
                </c:pt>
                <c:pt idx="1">
                  <c:v>14.7</c:v>
                </c:pt>
                <c:pt idx="2">
                  <c:v>18.899999999999999</c:v>
                </c:pt>
                <c:pt idx="3">
                  <c:v>12.3</c:v>
                </c:pt>
                <c:pt idx="4">
                  <c:v>31.5</c:v>
                </c:pt>
                <c:pt idx="5">
                  <c:v>37.700000000000003</c:v>
                </c:pt>
                <c:pt idx="6">
                  <c:v>21.6</c:v>
                </c:pt>
                <c:pt idx="7">
                  <c:v>30.6</c:v>
                </c:pt>
                <c:pt idx="8">
                  <c:v>19</c:v>
                </c:pt>
                <c:pt idx="9">
                  <c:v>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73-4BF4-A0C2-E4D232C35B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Способствуют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информации: телевидение, радио, печатные издания, интернет-издания</c:v>
                </c:pt>
                <c:pt idx="1">
                  <c:v>Авторитетные общественные деятели, в том числе актеры, музыканты, спортсмены, блогеры и другие известные люди</c:v>
                </c:pt>
                <c:pt idx="2">
                  <c:v>Церковь, религиозные организации в целом</c:v>
                </c:pt>
                <c:pt idx="3">
                  <c:v>Образовательные организации (школы, вузы)</c:v>
                </c:pt>
                <c:pt idx="4">
                  <c:v>Общественная палата России, общественные палаты регионов</c:v>
                </c:pt>
                <c:pt idx="5">
                  <c:v>Иностранные общественные организации и фонды</c:v>
                </c:pt>
                <c:pt idx="6">
                  <c:v>Российские общественные организации и фонды</c:v>
                </c:pt>
                <c:pt idx="7">
                  <c:v>Российские предприятия, корпорации, представители бизнеса</c:v>
                </c:pt>
                <c:pt idx="8">
                  <c:v>Местные органы власти, органы местного самоуправления</c:v>
                </c:pt>
                <c:pt idx="9">
                  <c:v>Федеральные органы власти, правительство России</c:v>
                </c:pt>
              </c:strCache>
            </c:strRef>
          </c:cat>
          <c:val>
            <c:numRef>
              <c:f>Лист1!$D$2:$D$11</c:f>
              <c:numCache>
                <c:formatCode>0.0</c:formatCode>
                <c:ptCount val="10"/>
                <c:pt idx="0">
                  <c:v>83.2</c:v>
                </c:pt>
                <c:pt idx="1">
                  <c:v>76.2</c:v>
                </c:pt>
                <c:pt idx="2">
                  <c:v>65.3</c:v>
                </c:pt>
                <c:pt idx="3">
                  <c:v>74.7</c:v>
                </c:pt>
                <c:pt idx="4">
                  <c:v>44.2</c:v>
                </c:pt>
                <c:pt idx="5">
                  <c:v>19.600000000000001</c:v>
                </c:pt>
                <c:pt idx="6">
                  <c:v>66.400000000000006</c:v>
                </c:pt>
                <c:pt idx="7">
                  <c:v>38.700000000000003</c:v>
                </c:pt>
                <c:pt idx="8">
                  <c:v>47.7</c:v>
                </c:pt>
                <c:pt idx="9">
                  <c:v>54.1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73-4BF4-A0C2-E4D232C35B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Респондент не понял вопроса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Средства массовой информации: телевидение, радио, печатные издания, интернет-издания</c:v>
                </c:pt>
                <c:pt idx="1">
                  <c:v>Авторитетные общественные деятели, в том числе актеры, музыканты, спортсмены, блогеры и другие известные люди</c:v>
                </c:pt>
                <c:pt idx="2">
                  <c:v>Церковь, религиозные организации в целом</c:v>
                </c:pt>
                <c:pt idx="3">
                  <c:v>Образовательные организации (школы, вузы)</c:v>
                </c:pt>
                <c:pt idx="4">
                  <c:v>Общественная палата России, общественные палаты регионов</c:v>
                </c:pt>
                <c:pt idx="5">
                  <c:v>Иностранные общественные организации и фонды</c:v>
                </c:pt>
                <c:pt idx="6">
                  <c:v>Российские общественные организации и фонды</c:v>
                </c:pt>
                <c:pt idx="7">
                  <c:v>Российские предприятия, корпорации, представители бизнеса</c:v>
                </c:pt>
                <c:pt idx="8">
                  <c:v>Местные органы власти, органы местного самоуправления</c:v>
                </c:pt>
                <c:pt idx="9">
                  <c:v>Федеральные органы власти, правительство России</c:v>
                </c:pt>
              </c:strCache>
            </c:strRef>
          </c:cat>
          <c:val>
            <c:numRef>
              <c:f>Лист1!$E$2:$E$11</c:f>
              <c:numCache>
                <c:formatCode>0</c:formatCode>
                <c:ptCount val="10"/>
                <c:pt idx="0">
                  <c:v>0.8</c:v>
                </c:pt>
                <c:pt idx="1">
                  <c:v>1.7</c:v>
                </c:pt>
                <c:pt idx="2">
                  <c:v>2.6</c:v>
                </c:pt>
                <c:pt idx="3">
                  <c:v>1.3</c:v>
                </c:pt>
                <c:pt idx="4">
                  <c:v>6.1</c:v>
                </c:pt>
                <c:pt idx="5">
                  <c:v>6.9</c:v>
                </c:pt>
                <c:pt idx="6">
                  <c:v>3.3</c:v>
                </c:pt>
                <c:pt idx="7">
                  <c:v>3.8</c:v>
                </c:pt>
                <c:pt idx="8">
                  <c:v>2.2000000000000002</c:v>
                </c:pt>
                <c:pt idx="9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73-4BF4-A0C2-E4D232C35B02}"/>
            </c:ext>
          </c:extLst>
        </c:ser>
        <c:dLbls>
          <c:showVal val="1"/>
        </c:dLbls>
        <c:overlap val="100"/>
        <c:axId val="168339328"/>
        <c:axId val="168340864"/>
      </c:barChart>
      <c:catAx>
        <c:axId val="16833932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340864"/>
        <c:crosses val="autoZero"/>
        <c:auto val="1"/>
        <c:lblAlgn val="ctr"/>
        <c:lblOffset val="100"/>
      </c:catAx>
      <c:valAx>
        <c:axId val="1683408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833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410699175950034E-2"/>
          <c:y val="0.86904386331715455"/>
          <c:w val="0.92645033333872284"/>
          <c:h val="0.1309561366828478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50150929571303549"/>
          <c:y val="4.1780538822404893E-2"/>
          <c:w val="0.4487420166229219"/>
          <c:h val="0.6218924041963576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 следует помогать другим людям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никогда не приходилось пользоваться интернетом</c:v>
                </c:pt>
                <c:pt idx="1">
                  <c:v>пользовались интернетом в последний год</c:v>
                </c:pt>
                <c:pt idx="2">
                  <c:v>пользовались интернетом в последний месяц</c:v>
                </c:pt>
                <c:pt idx="3">
                  <c:v>пользовались интернетом в последнюю неделю</c:v>
                </c:pt>
                <c:pt idx="4">
                  <c:v>пользовались интернетом в последние сутки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1.5114093592333711</c:v>
                </c:pt>
                <c:pt idx="1">
                  <c:v>3.3413227013542683</c:v>
                </c:pt>
                <c:pt idx="3">
                  <c:v>2.4017549707717745</c:v>
                </c:pt>
                <c:pt idx="4">
                  <c:v>1.5053667175386156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зависит от людей, обстоятельств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никогда не приходилось пользоваться интернетом</c:v>
                </c:pt>
                <c:pt idx="1">
                  <c:v>пользовались интернетом в последний год</c:v>
                </c:pt>
                <c:pt idx="2">
                  <c:v>пользовались интернетом в последний месяц</c:v>
                </c:pt>
                <c:pt idx="3">
                  <c:v>пользовались интернетом в последнюю неделю</c:v>
                </c:pt>
                <c:pt idx="4">
                  <c:v>пользовались интернетом в последние сутки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13.298956392818154</c:v>
                </c:pt>
                <c:pt idx="1">
                  <c:v>23.374406110601985</c:v>
                </c:pt>
                <c:pt idx="2">
                  <c:v>11.087928137896293</c:v>
                </c:pt>
                <c:pt idx="3">
                  <c:v>18.314813157091439</c:v>
                </c:pt>
                <c:pt idx="4">
                  <c:v>12.749539686969941</c:v>
                </c:pt>
                <c:pt idx="5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следует помогать другим людям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никогда не приходилось пользоваться интернетом</c:v>
                </c:pt>
                <c:pt idx="1">
                  <c:v>пользовались интернетом в последний год</c:v>
                </c:pt>
                <c:pt idx="2">
                  <c:v>пользовались интернетом в последний месяц</c:v>
                </c:pt>
                <c:pt idx="3">
                  <c:v>пользовались интернетом в последнюю неделю</c:v>
                </c:pt>
                <c:pt idx="4">
                  <c:v>пользовались интернетом в последние сутки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83.686785803978154</c:v>
                </c:pt>
                <c:pt idx="1">
                  <c:v>71.883026471138677</c:v>
                </c:pt>
                <c:pt idx="2">
                  <c:v>88.912071862103659</c:v>
                </c:pt>
                <c:pt idx="3">
                  <c:v>79.283431872136745</c:v>
                </c:pt>
                <c:pt idx="4">
                  <c:v>84.162339217114265</c:v>
                </c:pt>
                <c:pt idx="5">
                  <c:v>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никогда не приходилось пользоваться интернетом</c:v>
                </c:pt>
                <c:pt idx="1">
                  <c:v>пользовались интернетом в последний год</c:v>
                </c:pt>
                <c:pt idx="2">
                  <c:v>пользовались интернетом в последний месяц</c:v>
                </c:pt>
                <c:pt idx="3">
                  <c:v>пользовались интернетом в последнюю неделю</c:v>
                </c:pt>
                <c:pt idx="4">
                  <c:v>пользовались интернетом в последние сутки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Лист1!$E$2:$E$7</c:f>
              <c:numCache>
                <c:formatCode>0</c:formatCode>
                <c:ptCount val="6"/>
                <c:pt idx="0">
                  <c:v>1.5028484439702281</c:v>
                </c:pt>
                <c:pt idx="1">
                  <c:v>1.401244716905</c:v>
                </c:pt>
                <c:pt idx="4">
                  <c:v>1.5827543783772107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cat>
            <c:strRef>
              <c:f>Лист1!$A$2:$A$7</c:f>
              <c:strCache>
                <c:ptCount val="6"/>
                <c:pt idx="0">
                  <c:v>никогда не приходилось пользоваться интернетом</c:v>
                </c:pt>
                <c:pt idx="1">
                  <c:v>пользовались интернетом в последний год</c:v>
                </c:pt>
                <c:pt idx="2">
                  <c:v>пользовались интернетом в последний месяц</c:v>
                </c:pt>
                <c:pt idx="3">
                  <c:v>пользовались интернетом в последнюю неделю</c:v>
                </c:pt>
                <c:pt idx="4">
                  <c:v>пользовались интернетом в последние сутки</c:v>
                </c:pt>
                <c:pt idx="5">
                  <c:v>В целом по выборке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</c:numCache>
            </c:numRef>
          </c:val>
        </c:ser>
        <c:dLbls/>
        <c:overlap val="100"/>
        <c:axId val="138558848"/>
        <c:axId val="138568832"/>
      </c:barChart>
      <c:catAx>
        <c:axId val="138558848"/>
        <c:scaling>
          <c:orientation val="minMax"/>
        </c:scaling>
        <c:axPos val="l"/>
        <c:tickLblPos val="nextTo"/>
        <c:crossAx val="138568832"/>
        <c:crosses val="autoZero"/>
        <c:auto val="1"/>
        <c:lblAlgn val="ctr"/>
        <c:lblOffset val="100"/>
      </c:catAx>
      <c:valAx>
        <c:axId val="138568832"/>
        <c:scaling>
          <c:orientation val="minMax"/>
        </c:scaling>
        <c:axPos val="b"/>
        <c:majorGridlines/>
        <c:numFmt formatCode="0%" sourceLinked="1"/>
        <c:tickLblPos val="nextTo"/>
        <c:crossAx val="138558848"/>
        <c:crosses val="autoZero"/>
        <c:crossBetween val="between"/>
      </c:val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16878597987751531"/>
          <c:y val="0.79849697726624258"/>
          <c:w val="0.64715026246719265"/>
          <c:h val="0.17871363792153641"/>
        </c:manualLayout>
      </c:layout>
    </c:legend>
    <c:plotVisOnly val="1"/>
    <c:dispBlanksAs val="gap"/>
  </c:chart>
  <c:txPr>
    <a:bodyPr/>
    <a:lstStyle/>
    <a:p>
      <a:pPr>
        <a:defRPr sz="13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>
        <c:manualLayout>
          <c:layoutTarget val="inner"/>
          <c:xMode val="edge"/>
          <c:yMode val="edge"/>
          <c:x val="0.50117113909657263"/>
          <c:y val="1.0333943635076998E-3"/>
          <c:w val="0.49882886090343026"/>
          <c:h val="0.9203104762513706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Участие в работе народных дружин, постов</c:v>
                </c:pt>
                <c:pt idx="1">
                  <c:v>Организация мероприятий, работа волонтерами на выставках, фестивалях</c:v>
                </c:pt>
                <c:pt idx="2">
                  <c:v>Осуществление добровольческой деятельности сотрудниками предприятия, на котором работаете вы или ваши знакомые, родственники</c:v>
                </c:pt>
                <c:pt idx="3">
                  <c:v>Организация и сопровождение соревнований, подготовка спортивных площадок</c:v>
                </c:pt>
                <c:pt idx="4">
                  <c:v>Проведение парадов, учений, патриотических акций, поиск захоронений солдат</c:v>
                </c:pt>
                <c:pt idx="5">
                  <c:v>Привлечение людей старшего поколения к добровольческой работе с целью их психологической поддержки</c:v>
                </c:pt>
                <c:pt idx="6">
                  <c:v>Охрана и восстановление памятников культуры, археологии</c:v>
                </c:pt>
                <c:pt idx="7">
                  <c:v>Организация детских лагерей, чтение лекций, проведение выставок</c:v>
                </c:pt>
                <c:pt idx="8">
                  <c:v>Экологические патрули, акции по сбору мусора, общественный контроль</c:v>
                </c:pt>
                <c:pt idx="9">
                  <c:v>Благотворительность – безвозмездная передача денежных средств, одежды, продуктов нуждающимся</c:v>
                </c:pt>
                <c:pt idx="10">
                  <c:v>Оказание квалифицированной помощи в медучреждениях, госпиталях</c:v>
                </c:pt>
                <c:pt idx="11">
                  <c:v>Поиск пропавших людей, помощь в чрезвычайных ситуациях</c:v>
                </c:pt>
                <c:pt idx="12">
                  <c:v>Помощь людям, детям-сиротам, семьям, оказавшимся в трудной жизненной ситуации, тяжелобольным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3.5472770970079699</c:v>
                </c:pt>
                <c:pt idx="1">
                  <c:v>3.678222946075318</c:v>
                </c:pt>
                <c:pt idx="2">
                  <c:v>3.6860092482804805</c:v>
                </c:pt>
                <c:pt idx="3">
                  <c:v>3.9702766025861647</c:v>
                </c:pt>
                <c:pt idx="4">
                  <c:v>3.9972850767367309</c:v>
                </c:pt>
                <c:pt idx="5">
                  <c:v>4.0706974698748173</c:v>
                </c:pt>
                <c:pt idx="6">
                  <c:v>4.1024102263442819</c:v>
                </c:pt>
                <c:pt idx="7">
                  <c:v>4.1624366841653675</c:v>
                </c:pt>
                <c:pt idx="8">
                  <c:v>4.301146484372647</c:v>
                </c:pt>
                <c:pt idx="9">
                  <c:v>4.4255569485047355</c:v>
                </c:pt>
                <c:pt idx="10">
                  <c:v>4.6233772077023847</c:v>
                </c:pt>
                <c:pt idx="11">
                  <c:v>4.719088313418343</c:v>
                </c:pt>
                <c:pt idx="12">
                  <c:v>4.7246308147914755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2B-48A0-B44F-9A817DE6DBD7}"/>
            </c:ext>
          </c:extLst>
        </c:ser>
        <c:dLbls>
          <c:showVal val="1"/>
        </c:dLbls>
        <c:gapWidth val="250"/>
        <c:axId val="148623360"/>
        <c:axId val="148624896"/>
      </c:barChart>
      <c:catAx>
        <c:axId val="14862336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48624896"/>
        <c:crosses val="autoZero"/>
        <c:auto val="1"/>
        <c:lblAlgn val="ctr"/>
        <c:lblOffset val="100"/>
      </c:catAx>
      <c:valAx>
        <c:axId val="148624896"/>
        <c:scaling>
          <c:orientation val="minMax"/>
          <c:min val="2"/>
        </c:scaling>
        <c:delete val="1"/>
        <c:axPos val="b"/>
        <c:numFmt formatCode="0.0" sourceLinked="1"/>
        <c:tickLblPos val="none"/>
        <c:crossAx val="148623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1013E-134F-4E5E-A72C-054E2B4D075B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8DA350C-46BE-4B46-82BC-09EA2F7E0279}">
      <dgm:prSet phldrT="[Текст]" custT="1"/>
      <dgm:spPr/>
      <dgm:t>
        <a:bodyPr anchor="t" anchorCtr="0"/>
        <a:lstStyle/>
        <a:p>
          <a:pPr algn="ctr">
            <a:spcAft>
              <a:spcPts val="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Высокий рейтинг важности /</a:t>
          </a:r>
        </a:p>
        <a:p>
          <a:pPr algn="ctr">
            <a:spcAft>
              <a:spcPts val="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Высокий рейтинг участия</a:t>
          </a:r>
        </a:p>
        <a:p>
          <a:pPr algn="just">
            <a:spcAft>
              <a:spcPct val="35000"/>
            </a:spcAft>
          </a:pPr>
          <a:endParaRPr lang="ru-RU" sz="1100" b="1" i="0" u="none" strike="noStrike" dirty="0" smtClean="0">
            <a:solidFill>
              <a:schemeClr val="tx1"/>
            </a:solidFill>
            <a:latin typeface="Arial"/>
          </a:endParaRPr>
        </a:p>
        <a:p>
          <a:pPr algn="just">
            <a:spcAft>
              <a:spcPct val="35000"/>
            </a:spcAft>
          </a:pPr>
          <a:r>
            <a:rPr lang="ru-RU" sz="1100" b="1" i="0" u="none" strike="noStrike" dirty="0" smtClean="0">
              <a:solidFill>
                <a:schemeClr val="tx1"/>
              </a:solidFill>
              <a:latin typeface="Arial"/>
            </a:rPr>
            <a:t>- Помощь людям, детям-сиротам, семьям, оказавшимся в трудной жизненной ситуации, тяжелобольным</a:t>
          </a:r>
        </a:p>
        <a:p>
          <a:pPr algn="just">
            <a:spcAft>
              <a:spcPct val="35000"/>
            </a:spcAft>
          </a:pPr>
          <a:r>
            <a:rPr lang="ru-RU" sz="1100" b="1" i="0" u="none" strike="noStrike" dirty="0" smtClean="0">
              <a:solidFill>
                <a:srgbClr val="000000"/>
              </a:solidFill>
              <a:latin typeface="Arial"/>
            </a:rPr>
            <a:t>- Перечисление денежных средств фондам, передача продуктов, одежды нуждающимся</a:t>
          </a:r>
        </a:p>
        <a:p>
          <a:pPr algn="just">
            <a:spcAft>
              <a:spcPct val="35000"/>
            </a:spcAft>
          </a:pPr>
          <a:r>
            <a:rPr lang="ru-RU" sz="1100" b="1" i="0" u="none" strike="noStrike" dirty="0" smtClean="0">
              <a:solidFill>
                <a:srgbClr val="000000"/>
              </a:solidFill>
              <a:latin typeface="Arial"/>
            </a:rPr>
            <a:t>- Экологические патрули, акции по сбору мусора, общественный контроль</a:t>
          </a:r>
          <a:endParaRPr lang="ru-RU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936316-C467-4F4F-A9EA-8DA838368F92}" type="parTrans" cxnId="{8A7CFC56-9440-43A0-B34C-C17077CD014A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87F1481B-1D3F-4691-91AA-69609960A72F}" type="sibTrans" cxnId="{8A7CFC56-9440-43A0-B34C-C17077CD014A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9567BF63-C420-4E1C-8647-8D378A1CBBA4}">
      <dgm:prSet phldrT="[Текст]" custT="1"/>
      <dgm:spPr/>
      <dgm:t>
        <a:bodyPr anchor="t" anchorCtr="0"/>
        <a:lstStyle/>
        <a:p>
          <a:pPr algn="ctr">
            <a:spcAft>
              <a:spcPts val="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Высокий рейтинг важности /</a:t>
          </a:r>
        </a:p>
        <a:p>
          <a:pPr algn="ctr">
            <a:spcAft>
              <a:spcPts val="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Низкий рейтинг участия</a:t>
          </a:r>
        </a:p>
        <a:p>
          <a:pPr algn="l">
            <a:spcAft>
              <a:spcPct val="35000"/>
            </a:spcAft>
          </a:pPr>
          <a:endParaRPr lang="ru-RU" sz="1200" b="1" i="0" u="none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algn="l">
            <a:spcAft>
              <a:spcPct val="35000"/>
            </a:spcAft>
          </a:pPr>
          <a:r>
            <a:rPr lang="ru-RU" sz="1200" b="1" i="0" u="none" strike="noStrike" dirty="0" smtClean="0">
              <a:solidFill>
                <a:srgbClr val="000000"/>
              </a:solidFill>
              <a:latin typeface="Arial"/>
            </a:rPr>
            <a:t>- Поиск пропавших людей, помощь в чрезвычайных ситуациях</a:t>
          </a:r>
        </a:p>
        <a:p>
          <a:pPr algn="l">
            <a:spcAft>
              <a:spcPct val="35000"/>
            </a:spcAft>
          </a:pPr>
          <a:r>
            <a:rPr lang="ru-RU" sz="1200" b="1" i="0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Оказание квалифицированной помощи в медучреждениях, госпиталях</a:t>
          </a:r>
        </a:p>
        <a:p>
          <a:pPr algn="l">
            <a:spcAft>
              <a:spcPct val="35000"/>
            </a:spcAft>
          </a:pPr>
          <a:r>
            <a:rPr lang="ru-RU" sz="1200" b="1" u="none" strike="noStrik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Организация детских лагерей, чтение лекций, проведение выставок</a:t>
          </a:r>
          <a:endParaRPr lang="ru-RU" sz="1200" b="1" i="0" u="none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3CAC3F-30B6-4DC3-A1FD-3B4360EB8536}" type="parTrans" cxnId="{F9B460F6-EA63-445A-8FE0-ABE626645A9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EACA78A-AD82-48D0-AD89-B697CF5EC04B}" type="sibTrans" cxnId="{F9B460F6-EA63-445A-8FE0-ABE626645A9F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19756910-B5BF-4C38-A057-C51DEB0E2EB4}">
      <dgm:prSet phldrT="[Текст]" custT="1"/>
      <dgm:spPr/>
      <dgm:t>
        <a:bodyPr anchor="t" anchorCtr="0"/>
        <a:lstStyle/>
        <a:p>
          <a:pPr algn="ctr">
            <a:spcAft>
              <a:spcPts val="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Низкий рейтинг важности /</a:t>
          </a:r>
        </a:p>
        <a:p>
          <a:pPr algn="ctr">
            <a:spcAft>
              <a:spcPts val="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Высокий рейтинг участия</a:t>
          </a:r>
        </a:p>
        <a:p>
          <a:pPr algn="l">
            <a:spcAft>
              <a:spcPct val="35000"/>
            </a:spcAft>
          </a:pPr>
          <a:endParaRPr lang="ru-RU" sz="1100" b="0" i="0" u="none" strike="noStrike" dirty="0" smtClean="0">
            <a:solidFill>
              <a:srgbClr val="000000"/>
            </a:solidFill>
            <a:latin typeface="Arial"/>
          </a:endParaRPr>
        </a:p>
        <a:p>
          <a:pPr algn="l">
            <a:spcAft>
              <a:spcPct val="35000"/>
            </a:spcAft>
          </a:pPr>
          <a:r>
            <a:rPr lang="ru-RU" sz="1100" b="1" i="0" u="none" strike="noStrike" dirty="0" smtClean="0">
              <a:solidFill>
                <a:srgbClr val="000000"/>
              </a:solidFill>
              <a:latin typeface="Arial"/>
            </a:rPr>
            <a:t>- Осуществление добровольческой деятельности сотрудниками предприятия, на котором работаете вы или ваши знакомые, родственники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EBB89AD0-CA98-4E6D-9E5F-46ACCB6B9CBC}" type="parTrans" cxnId="{A01210D2-C976-4E04-90E8-F9A0368ABDB6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B0BFC29E-1731-4EAE-9C76-7243A2A436EC}" type="sibTrans" cxnId="{A01210D2-C976-4E04-90E8-F9A0368ABDB6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0D04053A-9C96-422F-85EB-EBC085780B9D}">
      <dgm:prSet phldrT="[Текст]" custT="1"/>
      <dgm:spPr/>
      <dgm:t>
        <a:bodyPr anchor="t" anchorCtr="0"/>
        <a:lstStyle/>
        <a:p>
          <a:pPr algn="ctr">
            <a:spcAft>
              <a:spcPts val="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Низкий рейтинг важности /</a:t>
          </a:r>
        </a:p>
        <a:p>
          <a:pPr algn="ctr">
            <a:spcAft>
              <a:spcPts val="0"/>
            </a:spcAft>
          </a:pPr>
          <a:r>
            <a:rPr lang="ru-RU" sz="1400" b="1" dirty="0" smtClean="0">
              <a:latin typeface="Arial" pitchFamily="34" charset="0"/>
              <a:cs typeface="Arial" pitchFamily="34" charset="0"/>
            </a:rPr>
            <a:t>Низкий рейтинг участия</a:t>
          </a:r>
        </a:p>
        <a:p>
          <a:pPr algn="l">
            <a:spcAft>
              <a:spcPct val="35000"/>
            </a:spcAft>
          </a:pPr>
          <a:endParaRPr lang="ru-RU" sz="1100" b="1" i="0" u="none" strike="noStrike" dirty="0" smtClean="0">
            <a:solidFill>
              <a:srgbClr val="000000"/>
            </a:solidFill>
            <a:latin typeface="Arial"/>
          </a:endParaRPr>
        </a:p>
        <a:p>
          <a:pPr algn="l">
            <a:spcAft>
              <a:spcPct val="35000"/>
            </a:spcAft>
          </a:pPr>
          <a:r>
            <a:rPr lang="ru-RU" sz="1100" b="1" i="0" u="none" strike="noStrike" dirty="0" smtClean="0">
              <a:solidFill>
                <a:srgbClr val="000000"/>
              </a:solidFill>
              <a:latin typeface="Arial"/>
            </a:rPr>
            <a:t>- Участие в работе народных дружин, постов</a:t>
          </a:r>
        </a:p>
        <a:p>
          <a:pPr algn="l">
            <a:spcAft>
              <a:spcPct val="35000"/>
            </a:spcAft>
          </a:pPr>
          <a:r>
            <a:rPr lang="ru-RU" sz="1100" b="1" i="0" u="none" strike="noStrike" dirty="0" smtClean="0">
              <a:solidFill>
                <a:srgbClr val="000000"/>
              </a:solidFill>
              <a:latin typeface="Arial"/>
            </a:rPr>
            <a:t>- Организация мероприятий, работа волонтерами на выставках, фестивалях</a:t>
          </a:r>
        </a:p>
        <a:p>
          <a:pPr algn="l">
            <a:spcAft>
              <a:spcPct val="35000"/>
            </a:spcAft>
          </a:pPr>
          <a:r>
            <a:rPr lang="ru-RU" sz="1100" b="1" i="0" u="none" strike="noStrike" dirty="0" smtClean="0">
              <a:solidFill>
                <a:srgbClr val="000000"/>
              </a:solidFill>
              <a:latin typeface="Arial"/>
            </a:rPr>
            <a:t>- Проведение парадов, учений, патриотических акций, поиск захоронений солдат</a:t>
          </a:r>
        </a:p>
        <a:p>
          <a:pPr algn="l">
            <a:spcAft>
              <a:spcPct val="35000"/>
            </a:spcAft>
          </a:pPr>
          <a:r>
            <a:rPr lang="ru-RU" sz="1100" b="1" i="0" u="none" strike="noStrike" dirty="0" smtClean="0">
              <a:solidFill>
                <a:srgbClr val="000000"/>
              </a:solidFill>
              <a:latin typeface="Arial"/>
            </a:rPr>
            <a:t>- Привлечение людей старшего поколения к добровольческой работе с целью их психологической поддержки</a:t>
          </a:r>
        </a:p>
        <a:p>
          <a:pPr algn="l">
            <a:spcAft>
              <a:spcPct val="35000"/>
            </a:spcAft>
          </a:pPr>
          <a:r>
            <a:rPr lang="ru-RU" sz="1100" b="1" u="none" strike="noStrik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Организация и сопровождение соревнований, подготовка спортивных площадок</a:t>
          </a:r>
          <a:endParaRPr lang="ru-RU" sz="11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7EC288C-32B1-4AB1-9895-BCF08E678C4B}" type="parTrans" cxnId="{4475BE2E-724F-40AB-B11D-7CDBB7FC09B0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D00D410D-6904-4C24-8850-4409171A33AC}" type="sibTrans" cxnId="{4475BE2E-724F-40AB-B11D-7CDBB7FC09B0}">
      <dgm:prSet/>
      <dgm:spPr/>
      <dgm:t>
        <a:bodyPr/>
        <a:lstStyle/>
        <a:p>
          <a:endParaRPr lang="ru-RU" sz="1050">
            <a:latin typeface="Arial" pitchFamily="34" charset="0"/>
            <a:cs typeface="Arial" pitchFamily="34" charset="0"/>
          </a:endParaRPr>
        </a:p>
      </dgm:t>
    </dgm:pt>
    <dgm:pt modelId="{36508524-3422-4F81-BEB5-2AD53BDACD01}" type="pres">
      <dgm:prSet presAssocID="{68A1013E-134F-4E5E-A72C-054E2B4D07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83B7E0-0B74-4CD7-B87C-376B5EB143A2}" type="pres">
      <dgm:prSet presAssocID="{A8DA350C-46BE-4B46-82BC-09EA2F7E02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C28B-E298-4924-A807-5AE51B9DE486}" type="pres">
      <dgm:prSet presAssocID="{87F1481B-1D3F-4691-91AA-69609960A72F}" presName="sibTrans" presStyleCnt="0"/>
      <dgm:spPr/>
    </dgm:pt>
    <dgm:pt modelId="{96CB0FD4-C7EE-4CE0-B239-1D145CDDABB9}" type="pres">
      <dgm:prSet presAssocID="{9567BF63-C420-4E1C-8647-8D378A1CBBA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6BA1D-2268-46DB-AFAA-BC5FFA8A4C41}" type="pres">
      <dgm:prSet presAssocID="{3EACA78A-AD82-48D0-AD89-B697CF5EC04B}" presName="sibTrans" presStyleCnt="0"/>
      <dgm:spPr/>
    </dgm:pt>
    <dgm:pt modelId="{C8604D62-CB8A-4F8D-94F8-3C0D0735CA92}" type="pres">
      <dgm:prSet presAssocID="{19756910-B5BF-4C38-A057-C51DEB0E2E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0CF96-B9DA-423F-8C65-4CD212A69962}" type="pres">
      <dgm:prSet presAssocID="{B0BFC29E-1731-4EAE-9C76-7243A2A436EC}" presName="sibTrans" presStyleCnt="0"/>
      <dgm:spPr/>
    </dgm:pt>
    <dgm:pt modelId="{20D63531-1E51-450A-9E41-AC24CA57B685}" type="pres">
      <dgm:prSet presAssocID="{0D04053A-9C96-422F-85EB-EBC085780B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1210D2-C976-4E04-90E8-F9A0368ABDB6}" srcId="{68A1013E-134F-4E5E-A72C-054E2B4D075B}" destId="{19756910-B5BF-4C38-A057-C51DEB0E2EB4}" srcOrd="2" destOrd="0" parTransId="{EBB89AD0-CA98-4E6D-9E5F-46ACCB6B9CBC}" sibTransId="{B0BFC29E-1731-4EAE-9C76-7243A2A436EC}"/>
    <dgm:cxn modelId="{8A7CFC56-9440-43A0-B34C-C17077CD014A}" srcId="{68A1013E-134F-4E5E-A72C-054E2B4D075B}" destId="{A8DA350C-46BE-4B46-82BC-09EA2F7E0279}" srcOrd="0" destOrd="0" parTransId="{69936316-C467-4F4F-A9EA-8DA838368F92}" sibTransId="{87F1481B-1D3F-4691-91AA-69609960A72F}"/>
    <dgm:cxn modelId="{7F430BC6-64D4-4CFD-A5D8-3BD70BAE6B7F}" type="presOf" srcId="{68A1013E-134F-4E5E-A72C-054E2B4D075B}" destId="{36508524-3422-4F81-BEB5-2AD53BDACD01}" srcOrd="0" destOrd="0" presId="urn:microsoft.com/office/officeart/2005/8/layout/default#1"/>
    <dgm:cxn modelId="{4475BE2E-724F-40AB-B11D-7CDBB7FC09B0}" srcId="{68A1013E-134F-4E5E-A72C-054E2B4D075B}" destId="{0D04053A-9C96-422F-85EB-EBC085780B9D}" srcOrd="3" destOrd="0" parTransId="{17EC288C-32B1-4AB1-9895-BCF08E678C4B}" sibTransId="{D00D410D-6904-4C24-8850-4409171A33AC}"/>
    <dgm:cxn modelId="{87042FD4-ABAF-44F5-B831-C6232944D346}" type="presOf" srcId="{9567BF63-C420-4E1C-8647-8D378A1CBBA4}" destId="{96CB0FD4-C7EE-4CE0-B239-1D145CDDABB9}" srcOrd="0" destOrd="0" presId="urn:microsoft.com/office/officeart/2005/8/layout/default#1"/>
    <dgm:cxn modelId="{2BC120C6-0294-4454-85D5-A1C2534DC209}" type="presOf" srcId="{A8DA350C-46BE-4B46-82BC-09EA2F7E0279}" destId="{B283B7E0-0B74-4CD7-B87C-376B5EB143A2}" srcOrd="0" destOrd="0" presId="urn:microsoft.com/office/officeart/2005/8/layout/default#1"/>
    <dgm:cxn modelId="{504AFAD9-C6DB-4928-9F63-02BD9BD40595}" type="presOf" srcId="{0D04053A-9C96-422F-85EB-EBC085780B9D}" destId="{20D63531-1E51-450A-9E41-AC24CA57B685}" srcOrd="0" destOrd="0" presId="urn:microsoft.com/office/officeart/2005/8/layout/default#1"/>
    <dgm:cxn modelId="{1C998964-ADEC-4D73-81FD-6AE3B9C3C083}" type="presOf" srcId="{19756910-B5BF-4C38-A057-C51DEB0E2EB4}" destId="{C8604D62-CB8A-4F8D-94F8-3C0D0735CA92}" srcOrd="0" destOrd="0" presId="urn:microsoft.com/office/officeart/2005/8/layout/default#1"/>
    <dgm:cxn modelId="{F9B460F6-EA63-445A-8FE0-ABE626645A9F}" srcId="{68A1013E-134F-4E5E-A72C-054E2B4D075B}" destId="{9567BF63-C420-4E1C-8647-8D378A1CBBA4}" srcOrd="1" destOrd="0" parTransId="{E53CAC3F-30B6-4DC3-A1FD-3B4360EB8536}" sibTransId="{3EACA78A-AD82-48D0-AD89-B697CF5EC04B}"/>
    <dgm:cxn modelId="{616BE56E-0065-4D0D-87A0-CE8CAA24F94C}" type="presParOf" srcId="{36508524-3422-4F81-BEB5-2AD53BDACD01}" destId="{B283B7E0-0B74-4CD7-B87C-376B5EB143A2}" srcOrd="0" destOrd="0" presId="urn:microsoft.com/office/officeart/2005/8/layout/default#1"/>
    <dgm:cxn modelId="{950698E7-1568-43BC-B869-AC55F26E6114}" type="presParOf" srcId="{36508524-3422-4F81-BEB5-2AD53BDACD01}" destId="{1326C28B-E298-4924-A807-5AE51B9DE486}" srcOrd="1" destOrd="0" presId="urn:microsoft.com/office/officeart/2005/8/layout/default#1"/>
    <dgm:cxn modelId="{2E9F0DF9-A79E-425D-AE84-B9ED58D50C15}" type="presParOf" srcId="{36508524-3422-4F81-BEB5-2AD53BDACD01}" destId="{96CB0FD4-C7EE-4CE0-B239-1D145CDDABB9}" srcOrd="2" destOrd="0" presId="urn:microsoft.com/office/officeart/2005/8/layout/default#1"/>
    <dgm:cxn modelId="{C01FBA95-5107-48C8-8165-F820BF4BF500}" type="presParOf" srcId="{36508524-3422-4F81-BEB5-2AD53BDACD01}" destId="{E9B6BA1D-2268-46DB-AFAA-BC5FFA8A4C41}" srcOrd="3" destOrd="0" presId="urn:microsoft.com/office/officeart/2005/8/layout/default#1"/>
    <dgm:cxn modelId="{C58F5595-C1BA-4207-945F-0905E87C274A}" type="presParOf" srcId="{36508524-3422-4F81-BEB5-2AD53BDACD01}" destId="{C8604D62-CB8A-4F8D-94F8-3C0D0735CA92}" srcOrd="4" destOrd="0" presId="urn:microsoft.com/office/officeart/2005/8/layout/default#1"/>
    <dgm:cxn modelId="{D291AB93-64F8-4710-8598-EAC03CB372EA}" type="presParOf" srcId="{36508524-3422-4F81-BEB5-2AD53BDACD01}" destId="{C310CF96-B9DA-423F-8C65-4CD212A69962}" srcOrd="5" destOrd="0" presId="urn:microsoft.com/office/officeart/2005/8/layout/default#1"/>
    <dgm:cxn modelId="{2D532269-D6FA-4C5F-868E-31CAF2EE3497}" type="presParOf" srcId="{36508524-3422-4F81-BEB5-2AD53BDACD01}" destId="{20D63531-1E51-450A-9E41-AC24CA57B685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3B7E0-0B74-4CD7-B87C-376B5EB143A2}">
      <dsp:nvSpPr>
        <dsp:cNvPr id="0" name=""/>
        <dsp:cNvSpPr/>
      </dsp:nvSpPr>
      <dsp:spPr>
        <a:xfrm>
          <a:off x="512117" y="2664"/>
          <a:ext cx="3866554" cy="23199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Высокий рейтинг важности 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Высокий рейтинг участия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0" u="none" strike="noStrike" kern="1200" dirty="0" smtClean="0">
            <a:solidFill>
              <a:schemeClr val="tx1"/>
            </a:solidFill>
            <a:latin typeface="Arial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chemeClr val="tx1"/>
              </a:solidFill>
              <a:latin typeface="Arial"/>
            </a:rPr>
            <a:t>- Помощь людям, детям-сиротам, семьям, оказавшимся в трудной жизненной ситуации, тяжелобольным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rgbClr val="000000"/>
              </a:solidFill>
              <a:latin typeface="Arial"/>
            </a:rPr>
            <a:t>- Перечисление денежных средств фондам, передача продуктов, одежды нуждающимся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rgbClr val="000000"/>
              </a:solidFill>
              <a:latin typeface="Arial"/>
            </a:rPr>
            <a:t>- Экологические патрули, акции по сбору мусора, общественный контроль</a:t>
          </a:r>
          <a:endParaRPr lang="ru-RU" sz="1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2117" y="2664"/>
        <a:ext cx="3866554" cy="2319932"/>
      </dsp:txXfrm>
    </dsp:sp>
    <dsp:sp modelId="{96CB0FD4-C7EE-4CE0-B239-1D145CDDABB9}">
      <dsp:nvSpPr>
        <dsp:cNvPr id="0" name=""/>
        <dsp:cNvSpPr/>
      </dsp:nvSpPr>
      <dsp:spPr>
        <a:xfrm>
          <a:off x="4765327" y="2664"/>
          <a:ext cx="3866554" cy="2319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Высокий рейтинг важности 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Низкий рейтинг участия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u="none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strike="noStrike" kern="1200" dirty="0" smtClean="0">
              <a:solidFill>
                <a:srgbClr val="000000"/>
              </a:solidFill>
              <a:latin typeface="Arial"/>
            </a:rPr>
            <a:t>- Поиск пропавших людей, помощь в чрезвычайных ситуациях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Оказание квалифицированной помощи в медучреждениях, госпиталях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strike="noStrik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Организация детских лагерей, чтение лекций, проведение выставок</a:t>
          </a:r>
          <a:endParaRPr lang="ru-RU" sz="1200" b="1" i="0" u="none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65327" y="2664"/>
        <a:ext cx="3866554" cy="2319932"/>
      </dsp:txXfrm>
    </dsp:sp>
    <dsp:sp modelId="{C8604D62-CB8A-4F8D-94F8-3C0D0735CA92}">
      <dsp:nvSpPr>
        <dsp:cNvPr id="0" name=""/>
        <dsp:cNvSpPr/>
      </dsp:nvSpPr>
      <dsp:spPr>
        <a:xfrm>
          <a:off x="512117" y="2709252"/>
          <a:ext cx="3866554" cy="23199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Низкий рейтинг важности 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Высокий рейтинг участия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i="0" u="none" strike="noStrike" kern="1200" dirty="0" smtClean="0">
            <a:solidFill>
              <a:srgbClr val="000000"/>
            </a:solidFill>
            <a:latin typeface="Arial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rgbClr val="000000"/>
              </a:solidFill>
              <a:latin typeface="Arial"/>
            </a:rPr>
            <a:t>- Осуществление добровольческой деятельности сотрудниками предприятия, на котором работаете вы или ваши знакомые, родственники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512117" y="2709252"/>
        <a:ext cx="3866554" cy="2319932"/>
      </dsp:txXfrm>
    </dsp:sp>
    <dsp:sp modelId="{20D63531-1E51-450A-9E41-AC24CA57B685}">
      <dsp:nvSpPr>
        <dsp:cNvPr id="0" name=""/>
        <dsp:cNvSpPr/>
      </dsp:nvSpPr>
      <dsp:spPr>
        <a:xfrm>
          <a:off x="4765327" y="2709252"/>
          <a:ext cx="3866554" cy="2319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Низкий рейтинг важности /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Низкий рейтинг участия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i="0" u="none" strike="noStrike" kern="1200" dirty="0" smtClean="0">
            <a:solidFill>
              <a:srgbClr val="000000"/>
            </a:solidFill>
            <a:latin typeface="Arial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rgbClr val="000000"/>
              </a:solidFill>
              <a:latin typeface="Arial"/>
            </a:rPr>
            <a:t>- Участие в работе народных дружин, постов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rgbClr val="000000"/>
              </a:solidFill>
              <a:latin typeface="Arial"/>
            </a:rPr>
            <a:t>- Организация мероприятий, работа волонтерами на выставках, фестивалях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rgbClr val="000000"/>
              </a:solidFill>
              <a:latin typeface="Arial"/>
            </a:rPr>
            <a:t>- Проведение парадов, учений, патриотических акций, поиск захоронений солдат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u="none" strike="noStrike" kern="1200" dirty="0" smtClean="0">
              <a:solidFill>
                <a:srgbClr val="000000"/>
              </a:solidFill>
              <a:latin typeface="Arial"/>
            </a:rPr>
            <a:t>- Привлечение людей старшего поколения к добровольческой работе с целью их психологической поддержки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none" strike="noStrik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Организация и сопровождение соревнований, подготовка спортивных площадок</a:t>
          </a:r>
          <a:endParaRPr lang="ru-RU" sz="1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65327" y="2709252"/>
        <a:ext cx="3866554" cy="231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0.03741</cdr:x>
      <cdr:y>0.55322</cdr:y>
    </cdr:from>
    <cdr:to>
      <cdr:x>0.48727</cdr:x>
      <cdr:y>0.85865</cdr:y>
    </cdr:to>
    <cdr:sp macro="" textlink="">
      <cdr:nvSpPr>
        <cdr:cNvPr id="2" name="Овал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4257504">
          <a:off x="1604199" y="1616499"/>
          <a:ext cx="1589272" cy="411352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>
            <a:lumMod val="20000"/>
            <a:lumOff val="80000"/>
            <a:alpha val="20000"/>
          </a:schemeClr>
        </a:solidFill>
        <a:ln xmlns:a="http://schemas.openxmlformats.org/drawingml/2006/main" w="6350">
          <a:solidFill>
            <a:srgbClr val="D9D9D9"/>
          </a:solidFill>
          <a:round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ＭＳ Ｐゴシック" pitchFamily="34" charset="-128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ＭＳ Ｐゴシック" pitchFamily="34" charset="-128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ＭＳ Ｐゴシック" pitchFamily="34" charset="-128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ＭＳ Ｐゴシック" pitchFamily="34" charset="-128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ＭＳ Ｐゴシック" pitchFamily="34" charset="-128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ＭＳ Ｐゴシック" pitchFamily="34" charset="-128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ＭＳ Ｐゴシック" pitchFamily="34" charset="-128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ＭＳ Ｐゴシック" pitchFamily="34" charset="-128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ＭＳ Ｐゴシック" pitchFamily="34" charset="-128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B6992FDB-3684-45E5-91F1-E0D8BB8D80B1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989C645-EE4E-4506-B1F2-BFD94BC40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684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C6EE875-C8DD-46F6-AEBE-7902B30AFCA5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AAC0B8C-92E4-4C1D-BA76-4391EEC04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386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16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C0B8C-92E4-4C1D-BA76-4391EEC045D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96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3565-7038-4D82-AC5C-531F94D84B5B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A5BE8-6CE1-43BA-B308-5D638726E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B1A0-D1FC-4752-AA75-7F4BC7CA4824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014D7-8893-4890-B7F5-608FC3C39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CAD6-F85E-41FE-B68B-C7939AD86D9B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7204D-5F13-4CF7-8C2C-3833CC02E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61D60-182C-4BE2-B41C-E51C57437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4773-D228-402A-8110-B3AD06DE8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AD2B-577A-48AF-9A4C-1B8DE0A77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4908-4B20-465F-B9AB-87BD9F917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662B-16D9-4FB2-BDFE-85E54AC4F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2887-182C-480C-9BEC-93BC942FA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C983-D263-4F0B-A2DD-D21AB1793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84C90-BB9B-4057-9659-A4F60EA6B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8FBB-3658-40B9-BE8C-36AA82B94D05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83F0-0EC3-4FE9-9876-45A895CA6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9B7F-3E33-49C1-A168-713615F4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339B-715D-442F-9EFD-271BB5DF2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77A0E-0E17-4094-BC74-79FF51E00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8BD0-A301-419A-A7E3-5D8441C5D202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6B053-1DB3-4908-A922-B37B99AD3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A727A-E6E5-45A4-B6DA-1099D3EE92E8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444A-B053-4F29-AD49-5A6C93050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3CD5-97BA-4670-BF58-756C45ABEBD2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0806-C436-4F85-937F-5CFA1D4C0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64D4-BCDB-40C9-80B9-25CF5BF14F5D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AE99-D4A0-4163-BF16-8C011FAB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E5F9-5B8C-4899-BF0E-CB82AC41C1D9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670B-45A1-400F-8A48-F79B26F7C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71DA6-EDE5-4B2B-80FB-2F151AC9FB73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E0D2-9F18-40DA-8AC4-95F939484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1D207-0FE4-4889-B91C-3E2C704E6D73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B9F3-C25B-435A-9F5C-D39DEBB2D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0C7E8E5-EF0A-4914-AAFB-5B97C08D20AF}" type="datetime1">
              <a:rPr lang="en-US"/>
              <a:pPr>
                <a:defRPr/>
              </a:pPr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D43690A-DD68-4397-96C3-D7BD69AB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72843EA-E330-45D5-ABC8-E0EC37E24737}" type="datetimeFigureOut">
              <a:rPr lang="ru-RU"/>
              <a:pPr>
                <a:defRPr/>
              </a:pPr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D99C047-0104-45C6-B4D6-04589167A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2418" y="2094615"/>
            <a:ext cx="8184382" cy="1648046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ДОБРОВОЛЬЧЕСКОЙ ДЕЯТЕЛЬНОСТИ В РОССИЙСКОЙ ФЕДЕРАЦИИ: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ВОВЛЕЧЕННОСТЬ </a:t>
            </a:r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ГРУПП НАСЕЛЕНИЯ, ОБЩЕСТВЕННЫЕ ПРИОРИТЕТЫ, БАРЬЕРЫ ДЛЯ РАЗВИТИЯ И ПУТИ ИХ </a:t>
            </a:r>
            <a:r>
              <a:rPr lang="ru-RU" sz="2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ПРЕОДОЛЕНИЯ</a:t>
            </a:r>
            <a:endParaRPr lang="ru-RU" sz="2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4674489"/>
            <a:ext cx="7772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cs typeface="Arial" pitchFamily="34" charset="0"/>
              </a:rPr>
              <a:t>(результаты эмпирического исследования)</a:t>
            </a:r>
            <a:endParaRPr lang="ru-RU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10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10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-3178" y="2117337"/>
          <a:ext cx="8972552" cy="347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60958" y="5607355"/>
            <a:ext cx="86189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Значительно чаще, чем в среднем говорили о том, что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следует помогать другим людям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россияне, проживающие в городах с населением от 100 до 250 тыс. человек (90%) и в городах с населением менее 50 тыс. человек (89%)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5737" y="1332508"/>
            <a:ext cx="86887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«По вашему мнению, нужно ли помогать людям, нуждающимся в помощи, но лично вам незнакомым?» в зависимости от </a:t>
            </a:r>
            <a:r>
              <a:rPr lang="ru-RU" sz="1500" b="1" u="sng" dirty="0" smtClean="0">
                <a:cs typeface="Arial" panose="020B0604020202020204" pitchFamily="34" charset="0"/>
              </a:rPr>
              <a:t>типа населенного пункта</a:t>
            </a:r>
            <a:r>
              <a:rPr lang="ru-RU" sz="1500" b="1" dirty="0" smtClean="0"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500" b="1" dirty="0" smtClean="0">
                <a:cs typeface="Arial" panose="020B0604020202020204" pitchFamily="34" charset="0"/>
              </a:rPr>
              <a:t> </a:t>
            </a:r>
            <a:endParaRPr lang="ru-RU" sz="15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3487" y="3453475"/>
            <a:ext cx="8777167" cy="252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3487" y="4085050"/>
            <a:ext cx="8777167" cy="252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Отношение к помощи людям 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тип населенного пункта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11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5737" y="1332508"/>
            <a:ext cx="86887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«По вашему мнению, нужно ли помогать людям, нуждающимся в помощи, но лично вам незнакомым?» в зависимости от </a:t>
            </a:r>
            <a:r>
              <a:rPr lang="ru-RU" sz="1500" b="1" u="sng" dirty="0" smtClean="0">
                <a:cs typeface="Arial" panose="020B0604020202020204" pitchFamily="34" charset="0"/>
              </a:rPr>
              <a:t>пользования интернетом</a:t>
            </a:r>
            <a:r>
              <a:rPr lang="ru-RU" sz="1500" b="1" dirty="0" smtClean="0"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500" b="1" dirty="0" smtClean="0">
                <a:cs typeface="Arial" panose="020B0604020202020204" pitchFamily="34" charset="0"/>
              </a:rPr>
              <a:t> </a:t>
            </a:r>
            <a:endParaRPr lang="ru-RU" sz="1500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2117338"/>
          <a:ext cx="9144000" cy="3343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60958" y="5568722"/>
            <a:ext cx="86189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Значительно реже, чем в среднем говорили о том, что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следует помогать другим людям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россияне, пользующиеся последний раз интернетом в последний год (72%)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3487" y="3694348"/>
            <a:ext cx="8777167" cy="252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Отношение к помощи людям 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пользование интернетом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12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79132" y="2255838"/>
            <a:ext cx="8537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НАИБОЛЕЕ ПРИОРИТЕТНЫЕ ДЛЯ ОБЩЕСТВА НАПРАВЛЕНИЯ ДОБРОВОЛЬЧЕСТВА (ВОЛОНТЕРСТВА)</a:t>
            </a:r>
            <a:endParaRPr lang="ru-RU" sz="28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651612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12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404036" y="1337343"/>
            <a:ext cx="8412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600" b="1" dirty="0">
                <a:cs typeface="Arial" panose="020B0604020202020204" pitchFamily="34" charset="0"/>
              </a:rPr>
              <a:t>Оцените важность сфер и направлений помощи людям по пятибалльной шкале, где 1 - абсолютно не важное направление, 5 - очень важное направление?</a:t>
            </a:r>
            <a:r>
              <a:rPr lang="en-US" sz="1600" b="1" dirty="0">
                <a:cs typeface="Arial" panose="020B0604020202020204" pitchFamily="34" charset="0"/>
              </a:rPr>
              <a:t> </a:t>
            </a:r>
            <a:endParaRPr lang="ru-RU" sz="1600" b="1" dirty="0"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600" i="1" dirty="0">
                <a:cs typeface="Arial" panose="020B0604020202020204" pitchFamily="34" charset="0"/>
              </a:rPr>
              <a:t>(% от опрошенных</a:t>
            </a:r>
            <a:r>
              <a:rPr lang="en-US" sz="1600" i="1" dirty="0">
                <a:cs typeface="Arial" panose="020B0604020202020204" pitchFamily="34" charset="0"/>
              </a:rPr>
              <a:t>, </a:t>
            </a:r>
            <a:r>
              <a:rPr lang="ru-RU" sz="1600" i="1" dirty="0">
                <a:cs typeface="Arial" panose="020B0604020202020204" pitchFamily="34" charset="0"/>
              </a:rPr>
              <a:t>один ответ)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3235241338"/>
              </p:ext>
            </p:extLst>
          </p:nvPr>
        </p:nvGraphicFramePr>
        <p:xfrm>
          <a:off x="85725" y="2255838"/>
          <a:ext cx="9058275" cy="448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09823" y="287077"/>
            <a:ext cx="7339051" cy="6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Важность направлений помощи людям: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средние баллы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13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14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255588" y="1334913"/>
            <a:ext cx="8561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600" b="1" dirty="0">
                <a:cs typeface="Arial" panose="020B0604020202020204" pitchFamily="34" charset="0"/>
              </a:rPr>
              <a:t>Оцените важность сфер и направлений помощи людям по пятибалльной шкале, где 1 - абсолютно не важное направление, 5 - очень важное направление?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600" i="1" dirty="0">
                <a:cs typeface="Arial" panose="020B0604020202020204" pitchFamily="34" charset="0"/>
              </a:rPr>
              <a:t>(% от опрошенных</a:t>
            </a:r>
            <a:r>
              <a:rPr lang="en-US" sz="1600" i="1" dirty="0">
                <a:cs typeface="Arial" panose="020B0604020202020204" pitchFamily="34" charset="0"/>
              </a:rPr>
              <a:t>, </a:t>
            </a:r>
            <a:r>
              <a:rPr lang="ru-RU" sz="1600" i="1" dirty="0">
                <a:cs typeface="Arial" panose="020B0604020202020204" pitchFamily="34" charset="0"/>
              </a:rPr>
              <a:t>один ответ)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4469238"/>
              </p:ext>
            </p:extLst>
          </p:nvPr>
        </p:nvGraphicFramePr>
        <p:xfrm>
          <a:off x="-1" y="2098476"/>
          <a:ext cx="9144001" cy="430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09823" y="287077"/>
            <a:ext cx="7339051" cy="6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Важность направлений помощи людям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14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6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509823" y="287077"/>
            <a:ext cx="7339051" cy="6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Важность направлений помощи людям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5588" y="1334913"/>
            <a:ext cx="8593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600" b="1" dirty="0">
                <a:cs typeface="Arial" panose="020B0604020202020204" pitchFamily="34" charset="0"/>
              </a:rPr>
              <a:t>Оцените важность сфер и направлений помощи людям по пятибалльной шкале, где 1 - абсолютно не важное направление, 5 - очень важное направление? </a:t>
            </a:r>
            <a:r>
              <a:rPr lang="ru-RU" sz="1600" i="1" dirty="0">
                <a:cs typeface="Arial" panose="020B0604020202020204" pitchFamily="34" charset="0"/>
              </a:rPr>
              <a:t>(% от опрошенных</a:t>
            </a:r>
            <a:r>
              <a:rPr lang="en-US" sz="1600" i="1" dirty="0">
                <a:cs typeface="Arial" panose="020B0604020202020204" pitchFamily="34" charset="0"/>
              </a:rPr>
              <a:t>, </a:t>
            </a:r>
            <a:r>
              <a:rPr lang="ru-RU" sz="1600" i="1" dirty="0">
                <a:cs typeface="Arial" panose="020B0604020202020204" pitchFamily="34" charset="0"/>
              </a:rPr>
              <a:t>один ответ)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64469238"/>
              </p:ext>
            </p:extLst>
          </p:nvPr>
        </p:nvGraphicFramePr>
        <p:xfrm>
          <a:off x="-1" y="2165910"/>
          <a:ext cx="9144001" cy="423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15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67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16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33"/>
            <a:ext cx="9144000" cy="6858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79132" y="2255838"/>
            <a:ext cx="8537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ОЦЕНКА ГРАЖДАНАМИ </a:t>
            </a:r>
            <a:r>
              <a:rPr lang="ru-RU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ПОЛЕЗНОСТИ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ДОБРОВОЛЬЧЕСТВА </a:t>
            </a:r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(ВОЛОНТЕРСТВА) В ЦЕЛОМ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16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531088" y="198438"/>
            <a:ext cx="7421526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Способствует ли деятельность добровольцев решению проблем, стоящих перед нашим обществом?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5588" y="1292941"/>
            <a:ext cx="8697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«Как </a:t>
            </a:r>
            <a:r>
              <a:rPr lang="ru-RU" sz="1500" b="1" dirty="0">
                <a:cs typeface="Arial" panose="020B0604020202020204" pitchFamily="34" charset="0"/>
              </a:rPr>
              <a:t>вы думаете, способствует ли решению проблем, стоящих перед нашим обществом, деятельность волонтеров, добровольцев, всех тех, кто на безвозмездной основе помогает незнакомым людям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опрошенных, один ответ)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4221822930"/>
              </p:ext>
            </p:extLst>
          </p:nvPr>
        </p:nvGraphicFramePr>
        <p:xfrm>
          <a:off x="3970" y="2328700"/>
          <a:ext cx="9140030" cy="333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02130" y="5668314"/>
            <a:ext cx="87836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algn="just" defTabSz="914400"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Почти две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трети россиян (65%) считают, что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деятельность волонтеров, добровольцев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, всех тех, кто на безвозмездной основе помогает незнакомым людям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определенно способствует решению проблем, стоящих перед нашим обществом.</a:t>
            </a: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17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3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18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79132" y="2255838"/>
            <a:ext cx="8537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ПРЕДПОЧТЕНИЯ ПО УПОТРЕБЛЕНИЮ ПОНЯТИЙ «ДОБРОВОЛЬЧЕСТВО» - «ВОЛОНТЕРСТВО»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(«ДОБРОВОЛЕЦ» - «ВОЛОНТЕР»)</a:t>
            </a:r>
            <a:endParaRPr lang="ru-RU" sz="28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18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4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488558" y="156998"/>
            <a:ext cx="7414810" cy="8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Добровольчество, добровольцы или </a:t>
            </a:r>
            <a:r>
              <a:rPr lang="ru-RU" sz="2400" b="1" dirty="0" err="1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волонтерство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волонтеры?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255588" y="1329693"/>
            <a:ext cx="864778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«Скажите</a:t>
            </a:r>
            <a:r>
              <a:rPr lang="ru-RU" sz="1500" b="1" dirty="0">
                <a:cs typeface="Arial" panose="020B0604020202020204" pitchFamily="34" charset="0"/>
              </a:rPr>
              <a:t>, пожалуйста, какое из названий для деятельности по помощи людям вам кажется более удачным: добровольчество, добровольцы или </a:t>
            </a:r>
            <a:r>
              <a:rPr lang="ru-RU" sz="1500" b="1" dirty="0" err="1">
                <a:cs typeface="Arial" panose="020B0604020202020204" pitchFamily="34" charset="0"/>
              </a:rPr>
              <a:t>волонтерство</a:t>
            </a:r>
            <a:r>
              <a:rPr lang="ru-RU" sz="1500" b="1" dirty="0">
                <a:cs typeface="Arial" panose="020B0604020202020204" pitchFamily="34" charset="0"/>
              </a:rPr>
              <a:t>, волонтеры</a:t>
            </a:r>
            <a:r>
              <a:rPr lang="ru-RU" sz="1500" b="1" dirty="0" smtClean="0">
                <a:cs typeface="Arial" panose="020B0604020202020204" pitchFamily="34" charset="0"/>
              </a:rPr>
              <a:t>?»</a:t>
            </a: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опрошенных, один ответ)</a:t>
            </a:r>
            <a:endParaRPr lang="ru-RU" sz="1500" i="1" u="sng" dirty="0"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848400059"/>
              </p:ext>
            </p:extLst>
          </p:nvPr>
        </p:nvGraphicFramePr>
        <p:xfrm>
          <a:off x="76200" y="2094428"/>
          <a:ext cx="8740775" cy="349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02130" y="5582379"/>
            <a:ext cx="87836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algn="just" defTabSz="914400"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Мнения относительно названия для деятельности по помощи людям разделились практически поровну: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46%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опрошенных считает, что более удачным является название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«добровольчество, добровольцы»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42%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отдает предпочтение названию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sz="1400" b="1" dirty="0" err="1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волонтерство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, волонтеры».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19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5" y="-34455"/>
            <a:ext cx="77946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586153" y="265810"/>
            <a:ext cx="7305575" cy="65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Информационная база исследования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255588" y="1461022"/>
            <a:ext cx="86361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61950" indent="-3619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b="1" dirty="0">
                <a:solidFill>
                  <a:schemeClr val="tx2"/>
                </a:solidFill>
              </a:rPr>
              <a:t>Всероссийский опрос населения</a:t>
            </a:r>
            <a:r>
              <a:rPr lang="ru-RU" sz="1600" dirty="0">
                <a:solidFill>
                  <a:schemeClr val="tx2"/>
                </a:solidFill>
              </a:rPr>
              <a:t>, проведенный Центром исследований гражданского общества и некоммерческого сектора НИУ ВШЭ</a:t>
            </a:r>
            <a:r>
              <a:rPr lang="en-US" sz="1600" dirty="0">
                <a:solidFill>
                  <a:schemeClr val="tx2"/>
                </a:solidFill>
              </a:rPr>
              <a:t> 15 </a:t>
            </a:r>
            <a:r>
              <a:rPr lang="ru-RU" sz="1600" dirty="0" smtClean="0">
                <a:solidFill>
                  <a:schemeClr val="tx2"/>
                </a:solidFill>
              </a:rPr>
              <a:t>августа - 8 </a:t>
            </a:r>
            <a:r>
              <a:rPr lang="ru-RU" sz="1600" dirty="0">
                <a:solidFill>
                  <a:schemeClr val="tx2"/>
                </a:solidFill>
              </a:rPr>
              <a:t>сентября 2017 г. </a:t>
            </a:r>
            <a:r>
              <a:rPr lang="en-US" sz="1600" dirty="0">
                <a:solidFill>
                  <a:schemeClr val="tx2"/>
                </a:solidFill>
              </a:rPr>
              <a:t>(N = 2412).</a:t>
            </a:r>
            <a:r>
              <a:rPr lang="ru-RU" sz="1600" dirty="0">
                <a:solidFill>
                  <a:schemeClr val="tx2"/>
                </a:solidFill>
              </a:rPr>
              <a:t> Метод опроса: телефонный опрос по технологии (CATI) </a:t>
            </a:r>
            <a:r>
              <a:rPr lang="ru-RU" sz="1600" dirty="0" smtClean="0">
                <a:solidFill>
                  <a:schemeClr val="tx2"/>
                </a:solidFill>
              </a:rPr>
              <a:t>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2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1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20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79132" y="2255838"/>
            <a:ext cx="8537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ОТНОШЕНИЕ ГРАЖДАН К ПРОВЕДЕНИЮ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ГОДА </a:t>
            </a:r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ДОБРОВОЛЬЧЕСТВА (ВОЛОНТЕРСТВА</a:t>
            </a:r>
            <a:r>
              <a:rPr lang="ru-RU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20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9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6" y="48221"/>
            <a:ext cx="7592494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Отношение граждан к инициативам </a:t>
            </a: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по 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проведению 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Года 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добровольчества (волонтерства) в 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России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5588" y="1312606"/>
            <a:ext cx="86862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 Как </a:t>
            </a:r>
            <a:r>
              <a:rPr lang="ru-RU" sz="1500" b="1" dirty="0">
                <a:cs typeface="Arial" panose="020B0604020202020204" pitchFamily="34" charset="0"/>
              </a:rPr>
              <a:t>вы думаете, будет ли проведение </a:t>
            </a:r>
            <a:r>
              <a:rPr lang="en-US" sz="1500" b="1" dirty="0" smtClean="0">
                <a:cs typeface="Arial" panose="020B0604020202020204" pitchFamily="34" charset="0"/>
              </a:rPr>
              <a:t>“</a:t>
            </a:r>
            <a:r>
              <a:rPr lang="ru-RU" sz="1500" b="1" dirty="0" smtClean="0">
                <a:cs typeface="Arial" panose="020B0604020202020204" pitchFamily="34" charset="0"/>
              </a:rPr>
              <a:t>года </a:t>
            </a:r>
            <a:r>
              <a:rPr lang="ru-RU" sz="1500" b="1" dirty="0">
                <a:cs typeface="Arial" panose="020B0604020202020204" pitchFamily="34" charset="0"/>
              </a:rPr>
              <a:t>добровольчества (волонтерства) в </a:t>
            </a:r>
            <a:r>
              <a:rPr lang="ru-RU" sz="1500" b="1" dirty="0" smtClean="0">
                <a:cs typeface="Arial" panose="020B0604020202020204" pitchFamily="34" charset="0"/>
              </a:rPr>
              <a:t>России</a:t>
            </a:r>
            <a:r>
              <a:rPr lang="en-US" sz="1500" b="1" dirty="0" smtClean="0">
                <a:cs typeface="Arial" panose="020B0604020202020204" pitchFamily="34" charset="0"/>
              </a:rPr>
              <a:t>”</a:t>
            </a:r>
            <a:r>
              <a:rPr lang="ru-RU" sz="1500" b="1" dirty="0" smtClean="0">
                <a:cs typeface="Arial" panose="020B0604020202020204" pitchFamily="34" charset="0"/>
              </a:rPr>
              <a:t> </a:t>
            </a:r>
            <a:r>
              <a:rPr lang="ru-RU" sz="1500" b="1" dirty="0">
                <a:cs typeface="Arial" panose="020B0604020202020204" pitchFamily="34" charset="0"/>
              </a:rPr>
              <a:t>способствовать решению проблем, стоящих перед нашим обществом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  <a:r>
              <a:rPr lang="ru-RU" sz="1500" i="1" dirty="0" smtClean="0">
                <a:ea typeface="+mn-ea"/>
                <a:cs typeface="Arial" panose="020B0604020202020204" pitchFamily="34" charset="0"/>
              </a:rPr>
              <a:t>(% </a:t>
            </a:r>
            <a:r>
              <a:rPr lang="ru-RU" sz="1500" i="1" dirty="0">
                <a:ea typeface="+mn-ea"/>
                <a:cs typeface="Arial" panose="020B0604020202020204" pitchFamily="34" charset="0"/>
              </a:rPr>
              <a:t>от опрошенных, один ответ)</a:t>
            </a:r>
            <a:endParaRPr lang="ru-RU" sz="1500" b="1" dirty="0"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686612952"/>
              </p:ext>
            </p:extLst>
          </p:nvPr>
        </p:nvGraphicFramePr>
        <p:xfrm>
          <a:off x="57750" y="2255839"/>
          <a:ext cx="8884120" cy="3200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255588" y="5610082"/>
            <a:ext cx="85900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65113" indent="-265113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Более половины россиян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(54%) 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считают, что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проведение «года добровольчества (</a:t>
            </a:r>
            <a:r>
              <a:rPr lang="ru-RU" sz="14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волонтерства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 в России»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будет способствовать решению проблем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, стоящих перед нашим обществом.</a:t>
            </a:r>
            <a:endParaRPr lang="ru-RU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21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6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9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6" y="48221"/>
            <a:ext cx="7592494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Отношение граждан к инициативам </a:t>
            </a: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по 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проведению «Года добровольчества (</a:t>
            </a:r>
            <a:r>
              <a:rPr lang="ru-RU" sz="2400" b="1" dirty="0" err="1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волонтерства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в России»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5588" y="1312606"/>
            <a:ext cx="868628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«Как </a:t>
            </a:r>
            <a:r>
              <a:rPr lang="ru-RU" sz="1500" b="1" dirty="0">
                <a:cs typeface="Arial" panose="020B0604020202020204" pitchFamily="34" charset="0"/>
              </a:rPr>
              <a:t>вы думаете, будет ли проведение «года добровольчества (</a:t>
            </a:r>
            <a:r>
              <a:rPr lang="ru-RU" sz="1500" b="1" dirty="0" err="1">
                <a:cs typeface="Arial" panose="020B0604020202020204" pitchFamily="34" charset="0"/>
              </a:rPr>
              <a:t>волонтерства</a:t>
            </a:r>
            <a:r>
              <a:rPr lang="ru-RU" sz="1500" b="1" dirty="0">
                <a:cs typeface="Arial" panose="020B0604020202020204" pitchFamily="34" charset="0"/>
              </a:rPr>
              <a:t>) в России» способствовать решению проблем, стоящих перед нашим обществом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  <a:r>
              <a:rPr lang="ru-RU" sz="1500" i="1" dirty="0" smtClean="0">
                <a:ea typeface="+mn-ea"/>
                <a:cs typeface="Arial" panose="020B0604020202020204" pitchFamily="34" charset="0"/>
              </a:rPr>
              <a:t>(% </a:t>
            </a:r>
            <a:r>
              <a:rPr lang="ru-RU" sz="1500" i="1" dirty="0">
                <a:ea typeface="+mn-ea"/>
                <a:cs typeface="Arial" panose="020B0604020202020204" pitchFamily="34" charset="0"/>
              </a:rPr>
              <a:t>от опрошенных, один ответ)</a:t>
            </a:r>
            <a:endParaRPr lang="ru-RU" sz="1500" b="1" dirty="0"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707043885"/>
              </p:ext>
            </p:extLst>
          </p:nvPr>
        </p:nvGraphicFramePr>
        <p:xfrm>
          <a:off x="57750" y="2255839"/>
          <a:ext cx="8884120" cy="3200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255588" y="5610082"/>
            <a:ext cx="85900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65113" indent="-265113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Более половины россиян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(54%) 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считают, что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проведение «года добровольчества (</a:t>
            </a:r>
            <a:r>
              <a:rPr lang="ru-RU" sz="14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волонтерства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)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 в России»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будет способствовать решению проблем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, стоящих перед нашим обществом.</a:t>
            </a:r>
            <a:endParaRPr lang="ru-RU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22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5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23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79132" y="2255838"/>
            <a:ext cx="8537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ИНФОРМИРОВАННОСТЬ НАСЕЛЕНИЯ О ДОБРОВОЛЬЧЕСКИХ (ВОЛОНТЕРСКИХ) АКЦИЯХ, ДОБРОВОЛЬЧЕСКОМ УЧАСТИИ «НА МЕСТАХ»</a:t>
            </a:r>
            <a:endParaRPr lang="ru-RU" sz="28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23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49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605516" y="171818"/>
            <a:ext cx="7268977" cy="86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Информированность </a:t>
            </a: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населения 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 мероприятиях, акциях помощи людям или делах по месту жительства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88758" y="1328892"/>
            <a:ext cx="858573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«Знаете </a:t>
            </a:r>
            <a:r>
              <a:rPr lang="ru-RU" sz="1500" b="1" dirty="0">
                <a:cs typeface="Arial" panose="020B0604020202020204" pitchFamily="34" charset="0"/>
              </a:rPr>
              <a:t>ли вы или что-то слышали о каких-нибудь мероприятиях, акциях помощи людям или делах там, где вы живете, за последний год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  <a:r>
              <a:rPr lang="ru-RU" sz="1500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опрошенных</a:t>
            </a:r>
            <a:r>
              <a:rPr lang="en-US" sz="1500" i="1" dirty="0">
                <a:cs typeface="Arial" panose="020B0604020202020204" pitchFamily="34" charset="0"/>
              </a:rPr>
              <a:t>, </a:t>
            </a:r>
            <a:r>
              <a:rPr lang="ru-RU" sz="1500" i="1" dirty="0">
                <a:cs typeface="Arial" panose="020B0604020202020204" pitchFamily="34" charset="0"/>
              </a:rPr>
              <a:t>один ответ)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35440961"/>
              </p:ext>
            </p:extLst>
          </p:nvPr>
        </p:nvGraphicFramePr>
        <p:xfrm>
          <a:off x="185737" y="2113722"/>
          <a:ext cx="8740775" cy="273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1240" y="4850086"/>
            <a:ext cx="8643253" cy="1544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3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Чаще остальных осведомлены о таких акциях: </a:t>
            </a:r>
            <a:r>
              <a:rPr lang="ru-RU" sz="130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с незаконченным высшим и высшим образованием (44 и 45%), </a:t>
            </a:r>
            <a:r>
              <a:rPr lang="ru-RU" sz="1300" dirty="0" smtClean="0">
                <a:solidFill>
                  <a:schemeClr val="tx2"/>
                </a:solidFill>
              </a:rPr>
              <a:t>владельцы собственного дела (45%), руководители (43%), специалисты (48%). </a:t>
            </a:r>
            <a:endParaRPr lang="ru-RU" sz="13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5113" indent="-265113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3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Реже остальных осведомлены о таких акциях</a:t>
            </a:r>
            <a:r>
              <a:rPr lang="ru-RU" sz="1300" dirty="0" smtClean="0">
                <a:solidFill>
                  <a:schemeClr val="tx2"/>
                </a:solidFill>
                <a:cs typeface="Arial" panose="020B0604020202020204" pitchFamily="34" charset="0"/>
              </a:rPr>
              <a:t>: мужчины (32%), россияне старше 60 лет (29%), россияне с образованием не выше среднего специального (26-32%), </a:t>
            </a:r>
            <a:r>
              <a:rPr lang="ru-RU" sz="1300" dirty="0" smtClean="0">
                <a:solidFill>
                  <a:schemeClr val="tx2"/>
                </a:solidFill>
              </a:rPr>
              <a:t>те, кому «денег не хватает даже на питание» (19%) и те, кому «на питание денег хватает, но одежду, обувь купить не могут» (28%), неработающие пенсионеры (29%), безработные (21%) , те, кто редко пользовались интернетом (30%) или не пользовались им вообще (22%)</a:t>
            </a:r>
            <a:r>
              <a:rPr lang="en-US" sz="1300" dirty="0">
                <a:solidFill>
                  <a:schemeClr val="tx2"/>
                </a:solidFill>
              </a:rPr>
              <a:t>.</a:t>
            </a:r>
            <a:endParaRPr lang="ru-RU" sz="1300" dirty="0" smtClean="0">
              <a:solidFill>
                <a:schemeClr val="tx2"/>
              </a:solidFill>
            </a:endParaRP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24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9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82713" y="149362"/>
            <a:ext cx="7601800" cy="92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Каналы получения информации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об этих 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мероприятиях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5588" y="1385637"/>
            <a:ext cx="85613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«Откуда </a:t>
            </a:r>
            <a:r>
              <a:rPr lang="ru-RU" sz="1500" b="1" dirty="0">
                <a:cs typeface="Arial" panose="020B0604020202020204" pitchFamily="34" charset="0"/>
              </a:rPr>
              <a:t>вы узнали об этих мероприятиях</a:t>
            </a:r>
            <a:r>
              <a:rPr lang="ru-RU" sz="1500" b="1" dirty="0" smtClean="0">
                <a:cs typeface="Arial" panose="020B0604020202020204" pitchFamily="34" charset="0"/>
              </a:rPr>
              <a:t>?»</a:t>
            </a:r>
            <a:endParaRPr lang="ru-RU" sz="1500" b="1" dirty="0"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i="1" dirty="0">
                <a:cs typeface="Arial" panose="020B0604020202020204" pitchFamily="34" charset="0"/>
              </a:rPr>
              <a:t>(% от ответивших, любое число ответов)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749808838"/>
              </p:ext>
            </p:extLst>
          </p:nvPr>
        </p:nvGraphicFramePr>
        <p:xfrm>
          <a:off x="-1" y="1897002"/>
          <a:ext cx="9144001" cy="459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25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5" y="60663"/>
            <a:ext cx="7794625" cy="10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Как вы думаете, сегодня стало больше, меньше или примерно столько же, 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чем 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год назад…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5588" y="1336054"/>
            <a:ext cx="856138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«Как </a:t>
            </a:r>
            <a:r>
              <a:rPr lang="ru-RU" sz="1500" b="1" dirty="0">
                <a:cs typeface="Arial" panose="020B0604020202020204" pitchFamily="34" charset="0"/>
              </a:rPr>
              <a:t>вы думаете, сегодня стало больше, меньше или примерно столько же, чем год назад</a:t>
            </a:r>
            <a:r>
              <a:rPr lang="ru-RU" sz="1500" dirty="0" smtClean="0">
                <a:cs typeface="Arial" panose="020B0604020202020204" pitchFamily="34" charset="0"/>
              </a:rPr>
              <a:t>…» </a:t>
            </a:r>
            <a:r>
              <a:rPr lang="ru-RU" sz="1500" i="1" dirty="0">
                <a:cs typeface="Arial" panose="020B0604020202020204" pitchFamily="34" charset="0"/>
              </a:rPr>
              <a:t>(% от опрошенных, один ответ)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019124088"/>
              </p:ext>
            </p:extLst>
          </p:nvPr>
        </p:nvGraphicFramePr>
        <p:xfrm>
          <a:off x="1" y="2052085"/>
          <a:ext cx="9144000" cy="347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02130" y="5582379"/>
            <a:ext cx="87836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algn="just" defTabSz="914400"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Около половины россиян заявили о том, что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последний год стало больше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различных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акций,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мероприятий, в которых участвуют добровольцы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(48%), так и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людей, групп, союзов, организаций, чья деятельность направлена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на помощь нуждающимся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(49%).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26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5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482291" y="255178"/>
            <a:ext cx="7366583" cy="6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Каналы получения информации о мероприятиях, акциях  помощи людям и возраст: а</a:t>
            </a: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нализ </a:t>
            </a: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соответствий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255588" y="1434166"/>
            <a:ext cx="8717590" cy="3480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solidFill>
                  <a:schemeClr val="tx2"/>
                </a:solidFill>
              </a:rPr>
              <a:t>Анализ соответствий </a:t>
            </a:r>
            <a:r>
              <a:rPr lang="ru-RU" sz="1400" dirty="0" smtClean="0">
                <a:solidFill>
                  <a:schemeClr val="tx2"/>
                </a:solidFill>
              </a:rPr>
              <a:t>- это разведочный метод, использующийся, когда отсутствуют априорные гипотезы, но необходимо найти характеристики, по которым исследуемые объекты наиболее различаются. </a:t>
            </a:r>
            <a:r>
              <a:rPr lang="ru-RU" sz="1400" b="1" dirty="0" smtClean="0">
                <a:solidFill>
                  <a:schemeClr val="tx2"/>
                </a:solidFill>
              </a:rPr>
              <a:t>Анализ соответствий </a:t>
            </a:r>
            <a:r>
              <a:rPr lang="ru-RU" sz="1400" dirty="0" smtClean="0">
                <a:solidFill>
                  <a:schemeClr val="tx2"/>
                </a:solidFill>
              </a:rPr>
              <a:t>дает возможность определить наличие связей между двумя переменными, а также визуально их представить. Он отображает данные как точки на плоскости, наглядно демонстрируя структурные связи между ними. </a:t>
            </a:r>
            <a:r>
              <a:rPr lang="ru-RU" sz="1400" b="1" dirty="0" smtClean="0">
                <a:solidFill>
                  <a:schemeClr val="tx2"/>
                </a:solidFill>
              </a:rPr>
              <a:t>Чем выше взаимозависимость, тем ближе переменные из двух категорий расположены друг к другу</a:t>
            </a:r>
            <a:r>
              <a:rPr lang="ru-RU" sz="1400" dirty="0" smtClean="0">
                <a:solidFill>
                  <a:schemeClr val="tx2"/>
                </a:solidFill>
              </a:rPr>
              <a:t>. </a:t>
            </a:r>
            <a:endParaRPr lang="ru-RU" sz="14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r>
              <a:rPr lang="ru-RU" sz="1400" dirty="0" smtClean="0">
                <a:solidFill>
                  <a:schemeClr val="tx2"/>
                </a:solidFill>
              </a:rPr>
              <a:t>Анализ соответствий по переменным </a:t>
            </a:r>
            <a:r>
              <a:rPr lang="ru-RU" sz="1400" b="1" u="sng" dirty="0" smtClean="0">
                <a:solidFill>
                  <a:schemeClr val="tx2"/>
                </a:solidFill>
              </a:rPr>
              <a:t>Каналы получения информации о мероприятиях, акциях помощи людям / возраст</a:t>
            </a:r>
            <a:r>
              <a:rPr lang="ru-RU" sz="1400" dirty="0" smtClean="0">
                <a:solidFill>
                  <a:schemeClr val="tx2"/>
                </a:solidFill>
              </a:rPr>
              <a:t> показал, что:</a:t>
            </a:r>
          </a:p>
          <a:p>
            <a:pPr marL="712788" indent="-2603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712788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россияне в возрасте </a:t>
            </a:r>
            <a:r>
              <a:rPr lang="ru-RU" sz="1400" b="1" dirty="0" smtClean="0">
                <a:solidFill>
                  <a:schemeClr val="tx2"/>
                </a:solidFill>
              </a:rPr>
              <a:t>18-35 года </a:t>
            </a:r>
            <a:r>
              <a:rPr lang="ru-RU" sz="1400" dirty="0" smtClean="0">
                <a:solidFill>
                  <a:schemeClr val="tx2"/>
                </a:solidFill>
              </a:rPr>
              <a:t>чаще остальных узнают о мероприятиях, акциях помощи людям </a:t>
            </a:r>
            <a:r>
              <a:rPr lang="ru-RU" sz="1400" b="1" dirty="0" smtClean="0">
                <a:solidFill>
                  <a:schemeClr val="tx2"/>
                </a:solidFill>
              </a:rPr>
              <a:t>из интернета (социальные сети, реклама), из наружной рекламы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pPr marL="712788" indent="-2603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712788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россияне в возрасте </a:t>
            </a:r>
            <a:r>
              <a:rPr lang="ru-RU" sz="1400" b="1" dirty="0" smtClean="0">
                <a:solidFill>
                  <a:schemeClr val="tx2"/>
                </a:solidFill>
              </a:rPr>
              <a:t>55 лет и старше </a:t>
            </a:r>
            <a:r>
              <a:rPr lang="ru-RU" sz="1400" dirty="0" smtClean="0">
                <a:solidFill>
                  <a:schemeClr val="tx2"/>
                </a:solidFill>
              </a:rPr>
              <a:t>чаще остальных узнают о мероприятиях </a:t>
            </a:r>
            <a:r>
              <a:rPr lang="ru-RU" sz="1400" b="1" dirty="0" smtClean="0">
                <a:solidFill>
                  <a:schemeClr val="tx2"/>
                </a:solidFill>
              </a:rPr>
              <a:t>из СМИ (телевидение, радио, журналы, газеты)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pPr marL="712788" indent="-2603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712788" algn="l"/>
              </a:tabLst>
            </a:pPr>
            <a:endParaRPr lang="ru-RU" sz="1400" dirty="0" smtClean="0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27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82713" y="149362"/>
            <a:ext cx="7601800" cy="92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Каналы получения информации о мероприятиях, акциях помощи людям и возраст: анализ соответствий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/>
        </p:nvGraphicFramePr>
        <p:xfrm>
          <a:off x="-76200" y="1328286"/>
          <a:ext cx="9296400" cy="513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Овал 12"/>
          <p:cNvSpPr>
            <a:spLocks noChangeArrowheads="1"/>
          </p:cNvSpPr>
          <p:nvPr/>
        </p:nvSpPr>
        <p:spPr bwMode="auto">
          <a:xfrm rot="2125324">
            <a:off x="645665" y="1889126"/>
            <a:ext cx="3074971" cy="4051469"/>
          </a:xfrm>
          <a:prstGeom prst="ellipse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Овал 22"/>
          <p:cNvSpPr>
            <a:spLocks noChangeArrowheads="1"/>
          </p:cNvSpPr>
          <p:nvPr/>
        </p:nvSpPr>
        <p:spPr bwMode="auto">
          <a:xfrm rot="2566679">
            <a:off x="6970536" y="3560155"/>
            <a:ext cx="1989212" cy="2692951"/>
          </a:xfrm>
          <a:prstGeom prst="ellipse">
            <a:avLst/>
          </a:prstGeom>
          <a:solidFill>
            <a:srgbClr val="FBD4B4">
              <a:alpha val="20000"/>
            </a:srgb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28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29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482291" y="255178"/>
            <a:ext cx="7366583" cy="6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Каналы получения информации о мероприятиях, акциях  помощи людям и тип населенного пункта: </a:t>
            </a: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анализ </a:t>
            </a: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соответствий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255588" y="1432435"/>
            <a:ext cx="8717590" cy="46346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solidFill>
                  <a:schemeClr val="tx2"/>
                </a:solidFill>
              </a:rPr>
              <a:t>Анализ соответствий </a:t>
            </a:r>
            <a:r>
              <a:rPr lang="ru-RU" sz="1400" dirty="0" smtClean="0">
                <a:solidFill>
                  <a:schemeClr val="tx2"/>
                </a:solidFill>
              </a:rPr>
              <a:t>- это разведочный метод, использующийся, когда отсутствуют априорные гипотезы, но необходимо найти характеристики, по которым исследуемые объекты наиболее различаются. </a:t>
            </a:r>
            <a:r>
              <a:rPr lang="ru-RU" sz="1400" b="1" dirty="0" smtClean="0">
                <a:solidFill>
                  <a:schemeClr val="tx2"/>
                </a:solidFill>
              </a:rPr>
              <a:t>Анализ соответствий </a:t>
            </a:r>
            <a:r>
              <a:rPr lang="ru-RU" sz="1400" dirty="0" smtClean="0">
                <a:solidFill>
                  <a:schemeClr val="tx2"/>
                </a:solidFill>
              </a:rPr>
              <a:t>дает возможность определить наличие связей между двумя переменными, а также визуально их представить. Он отображает данные как точки на плоскости, наглядно демонстрируя структурные связи между ними. </a:t>
            </a:r>
            <a:r>
              <a:rPr lang="ru-RU" sz="1400" b="1" dirty="0" smtClean="0">
                <a:solidFill>
                  <a:schemeClr val="tx2"/>
                </a:solidFill>
              </a:rPr>
              <a:t>Чем выше взаимозависимость, тем ближе переменные из двух категорий расположены друг к другу</a:t>
            </a:r>
            <a:r>
              <a:rPr lang="ru-RU" sz="1400" dirty="0" smtClean="0">
                <a:solidFill>
                  <a:schemeClr val="tx2"/>
                </a:solidFill>
              </a:rPr>
              <a:t>. </a:t>
            </a:r>
            <a:endParaRPr lang="ru-RU" sz="14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r>
              <a:rPr lang="ru-RU" sz="1400" dirty="0" smtClean="0">
                <a:solidFill>
                  <a:schemeClr val="tx2"/>
                </a:solidFill>
              </a:rPr>
              <a:t>Анализ соответствий по переменным </a:t>
            </a:r>
            <a:r>
              <a:rPr lang="ru-RU" sz="1400" b="1" u="sng" dirty="0" smtClean="0">
                <a:solidFill>
                  <a:schemeClr val="tx2"/>
                </a:solidFill>
              </a:rPr>
              <a:t>Каналы получения информации о мероприятиях, акциях помощи людям / тип населенного пункта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показал, что:</a:t>
            </a:r>
          </a:p>
          <a:p>
            <a:pPr marL="712788" indent="-2603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712788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россияне </a:t>
            </a:r>
            <a:r>
              <a:rPr lang="ru-RU" sz="1400" b="1" dirty="0" smtClean="0">
                <a:solidFill>
                  <a:schemeClr val="tx2"/>
                </a:solidFill>
              </a:rPr>
              <a:t>из сел и ПГТ </a:t>
            </a:r>
            <a:r>
              <a:rPr lang="ru-RU" sz="1400" dirty="0" smtClean="0">
                <a:solidFill>
                  <a:schemeClr val="tx2"/>
                </a:solidFill>
              </a:rPr>
              <a:t>чаще остальных узнают о мероприятиях, акциях помощи людям </a:t>
            </a:r>
            <a:r>
              <a:rPr lang="ru-RU" sz="1400" b="1" dirty="0" smtClean="0">
                <a:solidFill>
                  <a:schemeClr val="tx2"/>
                </a:solidFill>
              </a:rPr>
              <a:t>из СМИ (телевидение, радио, журналы, газеты)</a:t>
            </a:r>
            <a:r>
              <a:rPr lang="ru-RU" sz="1400" dirty="0" smtClean="0">
                <a:solidFill>
                  <a:schemeClr val="tx2"/>
                </a:solidFill>
              </a:rPr>
              <a:t>, а также </a:t>
            </a:r>
            <a:r>
              <a:rPr lang="ru-RU" sz="1400" b="1" dirty="0" smtClean="0">
                <a:solidFill>
                  <a:schemeClr val="tx2"/>
                </a:solidFill>
              </a:rPr>
              <a:t>от организаторов, участников  акции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pPr marL="712788" indent="-2603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712788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россияне </a:t>
            </a:r>
            <a:r>
              <a:rPr lang="ru-RU" sz="1400" b="1" dirty="0" smtClean="0">
                <a:solidFill>
                  <a:schemeClr val="tx2"/>
                </a:solidFill>
              </a:rPr>
              <a:t>из городов с населением до 100 тыс. чел. </a:t>
            </a:r>
            <a:r>
              <a:rPr lang="ru-RU" sz="1400" dirty="0" smtClean="0">
                <a:solidFill>
                  <a:schemeClr val="tx2"/>
                </a:solidFill>
              </a:rPr>
              <a:t>чаще остальных узнают о мероприятиях, акциях помощи людям </a:t>
            </a:r>
            <a:r>
              <a:rPr lang="ru-RU" sz="1400" b="1" dirty="0" smtClean="0">
                <a:solidFill>
                  <a:schemeClr val="tx2"/>
                </a:solidFill>
              </a:rPr>
              <a:t>по месту работы, учебы, от близких, друзей, знакомых, лично по факту</a:t>
            </a:r>
            <a:r>
              <a:rPr lang="ru-RU" sz="1400" dirty="0" smtClean="0">
                <a:solidFill>
                  <a:schemeClr val="tx2"/>
                </a:solidFill>
              </a:rPr>
              <a:t>.</a:t>
            </a:r>
          </a:p>
          <a:p>
            <a:pPr marL="712788" indent="-2603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712788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россияне </a:t>
            </a:r>
            <a:r>
              <a:rPr lang="ru-RU" sz="1400" b="1" dirty="0" smtClean="0">
                <a:solidFill>
                  <a:schemeClr val="tx2"/>
                </a:solidFill>
              </a:rPr>
              <a:t>из городов с населением свыше 100 тыс. чел. </a:t>
            </a:r>
            <a:r>
              <a:rPr lang="ru-RU" sz="1400" dirty="0" smtClean="0">
                <a:solidFill>
                  <a:schemeClr val="tx2"/>
                </a:solidFill>
              </a:rPr>
              <a:t>чаще остальных узнают о мероприятиях, акциях помощи людям </a:t>
            </a:r>
            <a:r>
              <a:rPr lang="ru-RU" sz="1400" b="1" dirty="0" smtClean="0">
                <a:solidFill>
                  <a:schemeClr val="tx2"/>
                </a:solidFill>
              </a:rPr>
              <a:t>из наружной рекламы и из интернета (социальные сети, реклама)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712788" indent="-2603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712788" algn="l"/>
              </a:tabLst>
            </a:pPr>
            <a:endParaRPr lang="ru-RU" sz="1400" dirty="0" smtClean="0"/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29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2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3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062" y="3053690"/>
            <a:ext cx="8435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F82"/>
                </a:solidFill>
                <a:cs typeface="Arial" pitchFamily="34" charset="0"/>
              </a:rPr>
              <a:t>ОТНОШЕНИЕ К ПОМОЩИ ЛЮДЯМ</a:t>
            </a:r>
            <a:endParaRPr lang="ru-RU" sz="2400" i="1" dirty="0">
              <a:solidFill>
                <a:srgbClr val="003F8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30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82713" y="149362"/>
            <a:ext cx="7601800" cy="92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Каналы получения информации о мероприятиях, акциях помощи людям и тип населенного пункта: анализ соответствий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/>
        </p:nvGraphicFramePr>
        <p:xfrm>
          <a:off x="76200" y="1280159"/>
          <a:ext cx="9067800" cy="507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Овал 12"/>
          <p:cNvSpPr>
            <a:spLocks noChangeArrowheads="1"/>
          </p:cNvSpPr>
          <p:nvPr/>
        </p:nvSpPr>
        <p:spPr bwMode="auto">
          <a:xfrm rot="16837730">
            <a:off x="1663659" y="570157"/>
            <a:ext cx="1911190" cy="3955342"/>
          </a:xfrm>
          <a:prstGeom prst="ellipse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6" name="Овал 22"/>
          <p:cNvSpPr>
            <a:spLocks noChangeArrowheads="1"/>
          </p:cNvSpPr>
          <p:nvPr/>
        </p:nvSpPr>
        <p:spPr bwMode="auto">
          <a:xfrm rot="4143082">
            <a:off x="4994904" y="1188168"/>
            <a:ext cx="3244268" cy="4528154"/>
          </a:xfrm>
          <a:prstGeom prst="ellipse">
            <a:avLst/>
          </a:prstGeom>
          <a:solidFill>
            <a:srgbClr val="FBD4B4">
              <a:alpha val="20000"/>
            </a:srgb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 rot="15909932">
            <a:off x="1374765" y="2948148"/>
            <a:ext cx="2747179" cy="4078864"/>
          </a:xfrm>
          <a:prstGeom prst="ellipse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30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509823" y="198438"/>
            <a:ext cx="740279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Посещение сайтов или других сетевых ресурсов, где обсуждаются вопросы </a:t>
            </a:r>
            <a:r>
              <a:rPr lang="ru-RU" sz="2400" b="1" dirty="0" err="1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волонтерства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и добровольчества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5588" y="1328231"/>
            <a:ext cx="8657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«Приходилось </a:t>
            </a:r>
            <a:r>
              <a:rPr lang="ru-RU" sz="1500" b="1" dirty="0">
                <a:cs typeface="Arial" panose="020B0604020202020204" pitchFamily="34" charset="0"/>
              </a:rPr>
              <a:t>ли вам в последние три месяца посещать какие-то сайты или другие сетевые ресурсы, где обсуждаются вопросы </a:t>
            </a:r>
            <a:r>
              <a:rPr lang="ru-RU" sz="1500" b="1" dirty="0" err="1">
                <a:cs typeface="Arial" panose="020B0604020202020204" pitchFamily="34" charset="0"/>
              </a:rPr>
              <a:t>волонтерства</a:t>
            </a:r>
            <a:r>
              <a:rPr lang="ru-RU" sz="1500" b="1" dirty="0">
                <a:cs typeface="Arial" panose="020B0604020202020204" pitchFamily="34" charset="0"/>
              </a:rPr>
              <a:t> и добровольчества? Что это были за сайты</a:t>
            </a:r>
            <a:r>
              <a:rPr lang="ru-RU" sz="1500" dirty="0" smtClean="0">
                <a:cs typeface="Arial" panose="020B0604020202020204" pitchFamily="34" charset="0"/>
              </a:rPr>
              <a:t>?»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ответивших, один ответ)</a:t>
            </a:r>
          </a:p>
        </p:txBody>
      </p:sp>
      <p:sp>
        <p:nvSpPr>
          <p:cNvPr id="17" name="TextBox 11"/>
          <p:cNvSpPr txBox="1"/>
          <p:nvPr/>
        </p:nvSpPr>
        <p:spPr>
          <a:xfrm>
            <a:off x="319386" y="5956036"/>
            <a:ext cx="88246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65113" indent="-265113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500" dirty="0">
                <a:solidFill>
                  <a:schemeClr val="tx2"/>
                </a:solidFill>
                <a:cs typeface="Arial" panose="020B0604020202020204" pitchFamily="34" charset="0"/>
              </a:rPr>
              <a:t>Среди сайтов респонденты называли </a:t>
            </a:r>
            <a:r>
              <a:rPr lang="ru-RU" sz="1500" dirty="0" err="1">
                <a:solidFill>
                  <a:schemeClr val="tx2"/>
                </a:solidFill>
                <a:cs typeface="Arial" panose="020B0604020202020204" pitchFamily="34" charset="0"/>
              </a:rPr>
              <a:t>Вконтакте</a:t>
            </a:r>
            <a:r>
              <a:rPr lang="ru-RU" sz="1500" dirty="0">
                <a:solidFill>
                  <a:schemeClr val="tx2"/>
                </a:solidFill>
                <a:cs typeface="Arial" panose="020B0604020202020204" pitchFamily="34" charset="0"/>
              </a:rPr>
              <a:t>, Одноклассники, </a:t>
            </a:r>
            <a:r>
              <a:rPr lang="ru-RU" sz="1500" dirty="0" err="1">
                <a:solidFill>
                  <a:schemeClr val="tx2"/>
                </a:solidFill>
                <a:cs typeface="Arial" panose="020B0604020202020204" pitchFamily="34" charset="0"/>
              </a:rPr>
              <a:t>Инстаграмм</a:t>
            </a:r>
            <a:r>
              <a:rPr lang="ru-RU" sz="1500" dirty="0">
                <a:solidFill>
                  <a:schemeClr val="tx2"/>
                </a:solidFill>
                <a:cs typeface="Arial" panose="020B0604020202020204" pitchFamily="34" charset="0"/>
              </a:rPr>
              <a:t>,  </a:t>
            </a:r>
            <a:r>
              <a:rPr lang="ru-RU" sz="1500" dirty="0" err="1">
                <a:solidFill>
                  <a:schemeClr val="tx2"/>
                </a:solidFill>
                <a:cs typeface="Arial" panose="020B0604020202020204" pitchFamily="34" charset="0"/>
              </a:rPr>
              <a:t>Фейсбук</a:t>
            </a:r>
            <a:r>
              <a:rPr lang="ru-RU" sz="1500" dirty="0">
                <a:solidFill>
                  <a:schemeClr val="tx2"/>
                </a:solidFill>
                <a:cs typeface="Arial" panose="020B0604020202020204" pitchFamily="34" charset="0"/>
              </a:rPr>
              <a:t> и пр.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824338785"/>
              </p:ext>
            </p:extLst>
          </p:nvPr>
        </p:nvGraphicFramePr>
        <p:xfrm>
          <a:off x="1" y="2195681"/>
          <a:ext cx="9144000" cy="357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31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1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594884" y="140802"/>
            <a:ext cx="7250734" cy="91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Регистрация 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 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специализированном сайте для добровольцев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404037" y="1307591"/>
            <a:ext cx="84415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«Если </a:t>
            </a:r>
            <a:r>
              <a:rPr lang="ru-RU" sz="1500" b="1" dirty="0">
                <a:cs typeface="Arial" panose="020B0604020202020204" pitchFamily="34" charset="0"/>
              </a:rPr>
              <a:t>бы существовал специализированный сайт, где добровольцы могли бы узнавать о том, где и когда они могли бы оказать помощь нуждающимся, подобрать себе волонтерскую работу «по душе», зарегистрировались бы вы на таком сайте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опрошенных, один ответ)</a:t>
            </a:r>
            <a:endParaRPr lang="ru-RU" sz="1500" b="1" i="1" dirty="0"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984645150"/>
              </p:ext>
            </p:extLst>
          </p:nvPr>
        </p:nvGraphicFramePr>
        <p:xfrm>
          <a:off x="-1" y="2414817"/>
          <a:ext cx="9144001" cy="233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255588" y="4986727"/>
            <a:ext cx="859003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65113" indent="-265113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450" dirty="0">
                <a:solidFill>
                  <a:schemeClr val="tx2"/>
                </a:solidFill>
                <a:cs typeface="Arial" panose="020B0604020202020204" pitchFamily="34" charset="0"/>
              </a:rPr>
              <a:t>Чаще, </a:t>
            </a: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остальных говорили о своем желании </a:t>
            </a:r>
            <a:r>
              <a:rPr lang="ru-RU" sz="145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обязательно </a:t>
            </a:r>
            <a:r>
              <a:rPr lang="ru-RU" sz="1450" b="1" dirty="0">
                <a:solidFill>
                  <a:schemeClr val="tx2"/>
                </a:solidFill>
                <a:cs typeface="Arial" panose="020B0604020202020204" pitchFamily="34" charset="0"/>
              </a:rPr>
              <a:t>зарегистрироваться </a:t>
            </a:r>
            <a:r>
              <a:rPr lang="ru-RU" sz="1450" dirty="0">
                <a:solidFill>
                  <a:schemeClr val="tx2"/>
                </a:solidFill>
                <a:cs typeface="Arial" panose="020B0604020202020204" pitchFamily="34" charset="0"/>
              </a:rPr>
              <a:t>на </a:t>
            </a: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специализированном сайте для добровольцев следующие категории граждан:</a:t>
            </a:r>
          </a:p>
          <a:p>
            <a:pPr marL="539750" lvl="1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в возрасте 18-24 года (35%)</a:t>
            </a:r>
          </a:p>
          <a:p>
            <a:pPr marL="539750" lvl="1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с незаконченным высшим образованием (33%)</a:t>
            </a:r>
          </a:p>
          <a:p>
            <a:pPr marL="539750" lvl="1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</a:rPr>
              <a:t>владельцы собственного дела (34%), руководители (30%), с</a:t>
            </a: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туденты (40%)</a:t>
            </a:r>
          </a:p>
          <a:p>
            <a:pPr marL="539750" lvl="1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работники торговли и общепита (32%) и госструктур (30%)</a:t>
            </a:r>
            <a:endParaRPr lang="ru-RU" sz="145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32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6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33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79132" y="2255838"/>
            <a:ext cx="8537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ФОРМЫ </a:t>
            </a:r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И МОТИВЫ ЛИЧНОГО УЧАСТИЯ ГРАЖДАН В ДОБРОВОЛЬЧЕСКОЙ (ВОЛОНТЕРСКОЙ) ДЕЯТЕЛЬНОСТИ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33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5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349375" y="222188"/>
            <a:ext cx="7515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Что такое добровольчество?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34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1739" y="1381076"/>
            <a:ext cx="8375061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indent="-361950" algn="just" defTabSz="914400">
              <a:buClr>
                <a:srgbClr val="C00000"/>
              </a:buClr>
              <a:buFont typeface="Wingdings" pitchFamily="2" charset="2"/>
              <a:buChar char="q"/>
            </a:pPr>
            <a:r>
              <a:rPr lang="ru-RU" u="sng" dirty="0">
                <a:solidFill>
                  <a:srgbClr val="003F82"/>
                </a:solidFill>
              </a:rPr>
              <a:t>Как мы понимаем добровольчество?</a:t>
            </a:r>
            <a:r>
              <a:rPr lang="ru-RU" dirty="0">
                <a:solidFill>
                  <a:srgbClr val="003F82"/>
                </a:solidFill>
              </a:rPr>
              <a:t> Мы иногда добровольно осуществляем разную НЕОПЛАЧИВАЕМУЮ деятельность, связанную с производством товаров или оказанием услуг в интересах других лиц. Это может быть разного рода помощь детям, инвалидам и престарелым, участие в проведении благотворительных или общественно-полезных акций, спортивных, культурных, экологических мероприятий</a:t>
            </a:r>
            <a:r>
              <a:rPr lang="ru-RU" dirty="0" smtClean="0">
                <a:solidFill>
                  <a:srgbClr val="003F82"/>
                </a:solidFill>
              </a:rPr>
              <a:t>.</a:t>
            </a:r>
          </a:p>
          <a:p>
            <a:pPr algn="just" defTabSz="914400">
              <a:buClr>
                <a:srgbClr val="C00000"/>
              </a:buClr>
            </a:pPr>
            <a:endParaRPr lang="en-US" dirty="0" smtClean="0">
              <a:solidFill>
                <a:srgbClr val="003F82"/>
              </a:solidFill>
            </a:endParaRPr>
          </a:p>
          <a:p>
            <a:pPr marL="361950" indent="-361950" algn="just" defTabSz="914400">
              <a:buClr>
                <a:srgbClr val="C00000"/>
              </a:buClr>
              <a:buFont typeface="Wingdings" pitchFamily="2" charset="2"/>
              <a:buChar char="q"/>
            </a:pPr>
            <a:r>
              <a:rPr lang="ru-RU" altLang="ru-RU" sz="1400" kern="0" dirty="0" smtClean="0">
                <a:solidFill>
                  <a:srgbClr val="003F82"/>
                </a:solidFill>
                <a:cs typeface="Arial" pitchFamily="34" charset="0"/>
              </a:rPr>
              <a:t>Источник: Анкета всероссийского обследования рабочей силы Росстата.</a:t>
            </a:r>
            <a:endParaRPr lang="ru-RU" altLang="ru-RU" sz="1400" kern="0" dirty="0">
              <a:solidFill>
                <a:srgbClr val="003F82"/>
              </a:solidFill>
              <a:cs typeface="Arial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>
            <a:off x="311738" y="6408263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900" dirty="0">
                <a:solidFill>
                  <a:schemeClr val="bg1"/>
                </a:solidFill>
                <a:latin typeface="+mn-lt"/>
              </a:rPr>
              <a:t>Высшая школа экономики, Москва, 2017</a:t>
            </a:r>
            <a:endParaRPr kumimoji="1" lang="ru-RU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7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35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35</a:t>
            </a:fld>
            <a:endParaRPr lang="en-US" sz="1600" b="1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477107" y="188640"/>
            <a:ext cx="7492267" cy="8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tabLst>
                <a:tab pos="6300788" algn="r"/>
              </a:tabLst>
            </a:pPr>
            <a:r>
              <a:rPr lang="ru-RU" sz="22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Участие в добровольческой работе </a:t>
            </a:r>
          </a:p>
          <a:p>
            <a:pPr lvl="0" algn="ctr" defTabSz="914400">
              <a:tabLst>
                <a:tab pos="6300788" algn="r"/>
              </a:tabLst>
            </a:pPr>
            <a:r>
              <a:rPr lang="ru-RU" sz="2200" b="1" u="sng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за последний месяц</a:t>
            </a:r>
            <a:r>
              <a:rPr lang="ru-RU" sz="22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/ </a:t>
            </a:r>
            <a:r>
              <a:rPr lang="ru-RU" sz="2200" b="1" u="sng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за последний год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1569" y="6411039"/>
            <a:ext cx="4662034" cy="1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По данным мониторинга состояния гражданского общества НИУ ВШЭ (</a:t>
            </a:r>
            <a:r>
              <a:rPr lang="en-US" sz="800" dirty="0" smtClean="0">
                <a:solidFill>
                  <a:schemeClr val="bg1"/>
                </a:solidFill>
              </a:rPr>
              <a:t>n = </a:t>
            </a:r>
            <a:r>
              <a:rPr lang="ru-RU" sz="800" dirty="0" smtClean="0">
                <a:solidFill>
                  <a:schemeClr val="bg1"/>
                </a:solidFill>
              </a:rPr>
              <a:t>2000, 2017 г.).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81712" y="3031958"/>
          <a:ext cx="8405088" cy="317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185737" y="1463701"/>
            <a:ext cx="8653463" cy="139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>
              <a:tabLst>
                <a:tab pos="6300788" algn="r"/>
              </a:tabLst>
            </a:pPr>
            <a:r>
              <a:rPr lang="ru-RU" sz="1400" b="1" dirty="0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Распределение ответов на вопросы: «</a:t>
            </a:r>
            <a:r>
              <a:rPr lang="ru-RU" sz="1400" b="1" u="sng" dirty="0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Приходилось ли Вам в последний месяц выполнять (как минимум в течение одного часа) какую-либо неоплачиваемую работу в интересах других лиц или организаций»</a:t>
            </a:r>
            <a:r>
              <a:rPr lang="ru-RU" sz="1400" b="1" dirty="0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? Не учитывается работа, связанная с оказанием помощи членам Вашей семьи, а также работа, выполняемая в интересах других лиц в течение рабочего времени, связанного с работой по найму» и «</a:t>
            </a:r>
            <a:r>
              <a:rPr lang="ru-RU" sz="1400" b="1" u="sng" dirty="0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А вообще как часто Вы выполняли какую-либо неоплачиваемую работу в интересах других лиц или организаций, то есть занимались добровольчеством или </a:t>
            </a:r>
            <a:r>
              <a:rPr lang="ru-RU" sz="1400" b="1" u="sng" dirty="0" err="1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волонтерством</a:t>
            </a:r>
            <a:r>
              <a:rPr lang="ru-RU" sz="1400" b="1" u="sng" dirty="0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, за последний год?</a:t>
            </a:r>
            <a:r>
              <a:rPr lang="ru-RU" sz="1400" b="1" u="sng" dirty="0" smtClean="0">
                <a:solidFill>
                  <a:srgbClr val="003F82"/>
                </a:solidFill>
              </a:rPr>
              <a:t>»</a:t>
            </a:r>
            <a:r>
              <a:rPr lang="ru-RU" sz="1400" b="1" dirty="0" smtClean="0">
                <a:solidFill>
                  <a:srgbClr val="003F82"/>
                </a:solidFill>
              </a:rPr>
              <a:t> </a:t>
            </a:r>
            <a:r>
              <a:rPr lang="ru-RU" sz="1400" i="1" dirty="0" smtClean="0">
                <a:solidFill>
                  <a:srgbClr val="003F82"/>
                </a:solidFill>
              </a:rPr>
              <a:t>(Один ответ)</a:t>
            </a:r>
            <a:endParaRPr lang="ru-RU" sz="1400" dirty="0" smtClean="0">
              <a:solidFill>
                <a:srgbClr val="003F8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6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36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73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36</a:t>
            </a:fld>
            <a:endParaRPr lang="en-US" sz="1600" b="1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55181" y="1369440"/>
            <a:ext cx="8591107" cy="8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/>
              <a:t>Следующий вопрос – о добровольческом труде, то есть об участии в каком-либо общественно полезном деле без принуждения и вознаграждения и не для помощи членам семьи или близким родственникам. За последний год Вам приходилось или не приходилось заниматься таким трудом? </a:t>
            </a:r>
            <a:r>
              <a:rPr lang="ru-RU" sz="1600" dirty="0" smtClean="0"/>
              <a:t>(в % от вовлеченных)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477107" y="158496"/>
            <a:ext cx="7492267" cy="8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Участие в добровольческой работе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35935" y="2625724"/>
          <a:ext cx="8250865" cy="296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Subtitle 2"/>
          <p:cNvSpPr txBox="1">
            <a:spLocks/>
          </p:cNvSpPr>
          <p:nvPr/>
        </p:nvSpPr>
        <p:spPr bwMode="auto">
          <a:xfrm>
            <a:off x="284620" y="6411039"/>
            <a:ext cx="4795380" cy="1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 smtClean="0">
                <a:solidFill>
                  <a:schemeClr val="bg1"/>
                </a:solidFill>
              </a:rPr>
              <a:t>По данным мониторинга состояния гражданского общества НИУ ВШЭ (</a:t>
            </a:r>
            <a:r>
              <a:rPr lang="en-US" sz="800" dirty="0" smtClean="0">
                <a:solidFill>
                  <a:schemeClr val="bg1"/>
                </a:solidFill>
              </a:rPr>
              <a:t>n = </a:t>
            </a:r>
            <a:r>
              <a:rPr lang="ru-RU" sz="800" dirty="0" smtClean="0">
                <a:solidFill>
                  <a:schemeClr val="bg1"/>
                </a:solidFill>
              </a:rPr>
              <a:t>2000, </a:t>
            </a:r>
            <a:r>
              <a:rPr lang="en-US" sz="800" dirty="0" smtClean="0">
                <a:solidFill>
                  <a:schemeClr val="bg1"/>
                </a:solidFill>
              </a:rPr>
              <a:t>2015 </a:t>
            </a:r>
            <a:r>
              <a:rPr lang="ru-RU" sz="800" dirty="0" smtClean="0">
                <a:solidFill>
                  <a:schemeClr val="bg1"/>
                </a:solidFill>
              </a:rPr>
              <a:t>и 2017 г.).</a:t>
            </a:r>
            <a:endParaRPr kumimoji="1"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7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549666" y="125128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Безвозмездная помощь незнакомым нуждающимся людям за последний год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404037" y="1376121"/>
            <a:ext cx="82827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600" b="1" dirty="0" smtClean="0">
                <a:cs typeface="Arial" panose="020B0604020202020204" pitchFamily="34" charset="0"/>
              </a:rPr>
              <a:t>Распределение ответов на вопрос: «Приходилось </a:t>
            </a:r>
            <a:r>
              <a:rPr lang="ru-RU" sz="1600" b="1" dirty="0">
                <a:cs typeface="Arial" panose="020B0604020202020204" pitchFamily="34" charset="0"/>
              </a:rPr>
              <a:t>ли вам за последний год безвозмездно помогать незнакомым нуждающимся людям</a:t>
            </a:r>
            <a:r>
              <a:rPr lang="en-US" sz="1600" b="1" dirty="0" smtClean="0">
                <a:cs typeface="Arial" panose="020B0604020202020204" pitchFamily="34" charset="0"/>
              </a:rPr>
              <a:t>…</a:t>
            </a:r>
            <a:r>
              <a:rPr lang="ru-RU" sz="1600" b="1" dirty="0" smtClean="0">
                <a:cs typeface="Arial" panose="020B0604020202020204" pitchFamily="34" charset="0"/>
              </a:rPr>
              <a:t>»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600" i="1" dirty="0" smtClean="0">
                <a:cs typeface="Arial" panose="020B0604020202020204" pitchFamily="34" charset="0"/>
              </a:rPr>
              <a:t>(% </a:t>
            </a:r>
            <a:r>
              <a:rPr lang="ru-RU" sz="1600" i="1" dirty="0">
                <a:cs typeface="Arial" panose="020B0604020202020204" pitchFamily="34" charset="0"/>
              </a:rPr>
              <a:t>от опрошенных</a:t>
            </a:r>
            <a:r>
              <a:rPr lang="en-US" sz="1600" i="1" dirty="0">
                <a:cs typeface="Arial" panose="020B0604020202020204" pitchFamily="34" charset="0"/>
              </a:rPr>
              <a:t>, </a:t>
            </a:r>
            <a:r>
              <a:rPr lang="ru-RU" sz="1600" i="1" dirty="0">
                <a:cs typeface="Arial" panose="020B0604020202020204" pitchFamily="34" charset="0"/>
              </a:rPr>
              <a:t>один ответ)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244286633"/>
              </p:ext>
            </p:extLst>
          </p:nvPr>
        </p:nvGraphicFramePr>
        <p:xfrm>
          <a:off x="0" y="1979803"/>
          <a:ext cx="9093753" cy="4179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37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4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38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Безвозмездная помощь незнакомым нуждающимся людям </a:t>
            </a:r>
            <a:r>
              <a:rPr lang="ru-RU" sz="2400" b="1" u="sng" dirty="0" smtClean="0">
                <a:solidFill>
                  <a:prstClr val="white"/>
                </a:solidFill>
                <a:cs typeface="Arial" pitchFamily="34" charset="0"/>
              </a:rPr>
              <a:t>деньгами</a:t>
            </a:r>
            <a:endParaRPr lang="en-US" sz="2400" b="1" u="sng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88" y="1332508"/>
            <a:ext cx="8688756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</a:rPr>
              <a:t>В среднем по выборке </a:t>
            </a:r>
            <a:r>
              <a:rPr lang="ru-RU" sz="1600" b="1" u="sng" dirty="0" smtClean="0">
                <a:solidFill>
                  <a:schemeClr val="tx2"/>
                </a:solidFill>
              </a:rPr>
              <a:t>помогать деньгами </a:t>
            </a:r>
            <a:r>
              <a:rPr lang="ru-RU" sz="1600" b="1" dirty="0" smtClean="0">
                <a:solidFill>
                  <a:schemeClr val="tx2"/>
                </a:solidFill>
              </a:rPr>
              <a:t>приходилось </a:t>
            </a: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60% россиян. </a:t>
            </a: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Чаще, чем в среднем по выборке помогают деньгами</a:t>
            </a: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в возрасте 31-46 лет (66%),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с высшим образованием (67%),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с материальным положением выше среднего,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</a:rPr>
              <a:t>руководители высшего звена предприятия, учреждения, фирмы (81%), бизнесмены, предприниматели, фермеры (74%), руководители подразделения (72%), </a:t>
            </a: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с</a:t>
            </a:r>
            <a:r>
              <a:rPr lang="ru-RU" sz="1450" dirty="0" smtClean="0">
                <a:solidFill>
                  <a:schemeClr val="tx2"/>
                </a:solidFill>
              </a:rPr>
              <a:t>лужащие, технические исполнители (68%), специалисты (67%), </a:t>
            </a:r>
            <a:endParaRPr lang="ru-RU" sz="145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жители городов с населением от 500 тыс. до 1 </a:t>
            </a:r>
            <a:r>
              <a:rPr lang="ru-RU" sz="145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млн</a:t>
            </a: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 человек (67%) и с населением от 100 тыс. человек до 250 тыс. человек (67%),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суточная аудитория интернета (64%).</a:t>
            </a: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Реже, чем в среднем по выборке помогают деньгами: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в возрасте старше 60 лет (46%),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с образованием ниже среднего (47%), средним общим (54%), средним специальным (55%),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</a:rPr>
              <a:t>неработающие пенсионеры (48%), те, кто </a:t>
            </a: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не</a:t>
            </a:r>
            <a:r>
              <a:rPr lang="ru-RU" sz="1450" dirty="0" smtClean="0">
                <a:solidFill>
                  <a:schemeClr val="tx2"/>
                </a:solidFill>
              </a:rPr>
              <a:t> работает, но ищет работу (39%), кто не работает и не планирует искать работу (48%),</a:t>
            </a:r>
            <a:endParaRPr lang="ru-RU" sz="145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с материальным положением ниже среднего,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россияне, которые не пользуются интернетом вообще </a:t>
            </a: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(43%).</a:t>
            </a:r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39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39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Безвозмездная помощь незнакомым нуждающимся людям </a:t>
            </a:r>
            <a:r>
              <a:rPr lang="ru-RU" sz="2400" b="1" u="sng" dirty="0" smtClean="0">
                <a:solidFill>
                  <a:prstClr val="white"/>
                </a:solidFill>
                <a:cs typeface="Arial" pitchFamily="34" charset="0"/>
              </a:rPr>
              <a:t>вещами</a:t>
            </a:r>
            <a:endParaRPr lang="en-US" sz="2400" b="1" u="sng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88" y="1332508"/>
            <a:ext cx="8688756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</a:rPr>
              <a:t>В среднем по выборке </a:t>
            </a:r>
            <a:r>
              <a:rPr lang="ru-RU" sz="1600" b="1" u="sng" dirty="0" smtClean="0">
                <a:solidFill>
                  <a:schemeClr val="tx2"/>
                </a:solidFill>
              </a:rPr>
              <a:t>помогать вещами</a:t>
            </a:r>
            <a:r>
              <a:rPr lang="ru-RU" sz="1600" b="1" dirty="0" smtClean="0">
                <a:solidFill>
                  <a:schemeClr val="tx2"/>
                </a:solidFill>
              </a:rPr>
              <a:t> приходилось 58</a:t>
            </a: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% россиян. </a:t>
            </a: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Чаще, чем в среднем по выборке помогают вещами</a:t>
            </a: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женщины (64%),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в возрасте 46-60 лет (62%) и старше 60 лет (62%),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с высшим образованием (63%),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Неработающие пенсионеры (63%), с</a:t>
            </a:r>
            <a:r>
              <a:rPr lang="ru-RU" sz="1600" dirty="0" smtClean="0">
                <a:solidFill>
                  <a:schemeClr val="tx2"/>
                </a:solidFill>
              </a:rPr>
              <a:t>лужащие, технические исполнители (63%), специалисты (63%),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Месячная аудитория интернета (64%).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endParaRPr lang="ru-RU" sz="16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Реже, чем в среднем по выборке помогают вещами: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мужчины (51%),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в возрасте 18-24 года (46%) и 25-30 лет (51%),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с образованием ниже среднего (53%) или средним общим (48%),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студенты, курсанты (33%).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endParaRPr lang="ru-RU" sz="16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531088" y="251603"/>
            <a:ext cx="7465275" cy="6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Отношение к помощи людям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462013" y="1326888"/>
            <a:ext cx="829697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«По </a:t>
            </a:r>
            <a:r>
              <a:rPr lang="ru-RU" sz="1500" b="1" dirty="0">
                <a:cs typeface="Arial" panose="020B0604020202020204" pitchFamily="34" charset="0"/>
              </a:rPr>
              <a:t>вашему мнению, нужно ли помогать людям, нуждающимся в помощи, но лично вам незнакомым</a:t>
            </a:r>
            <a:r>
              <a:rPr lang="ru-RU" sz="1500" b="1" dirty="0" smtClean="0">
                <a:cs typeface="Arial" panose="020B0604020202020204" pitchFamily="34" charset="0"/>
              </a:rPr>
              <a:t>?»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опрошенных</a:t>
            </a:r>
            <a:r>
              <a:rPr lang="en-US" sz="1500" i="1" dirty="0">
                <a:cs typeface="Arial" panose="020B0604020202020204" pitchFamily="34" charset="0"/>
              </a:rPr>
              <a:t>, </a:t>
            </a:r>
            <a:r>
              <a:rPr lang="ru-RU" sz="1500" i="1" dirty="0">
                <a:cs typeface="Arial" panose="020B0604020202020204" pitchFamily="34" charset="0"/>
              </a:rPr>
              <a:t>один ответ)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2726" y="5804640"/>
            <a:ext cx="8783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Две трети россиян (66%) считают, что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всегда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следует</a:t>
            </a:r>
            <a:r>
              <a:rPr kumimoji="0" lang="ru-RU" sz="15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приходить на помощь незнакомым людям, нуждающимся в помощи</a:t>
            </a:r>
            <a:endParaRPr kumimoji="0" lang="ru-RU" sz="15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0" y="2111718"/>
          <a:ext cx="9144000" cy="3677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4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40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8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40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Безвозмездная помощь незнакомым нуждающимся людям </a:t>
            </a:r>
            <a:r>
              <a:rPr lang="ru-RU" sz="2400" b="1" u="sng" dirty="0" smtClean="0">
                <a:solidFill>
                  <a:prstClr val="white"/>
                </a:solidFill>
                <a:cs typeface="Arial" pitchFamily="34" charset="0"/>
              </a:rPr>
              <a:t>делами, поступками</a:t>
            </a:r>
            <a:endParaRPr lang="en-US" sz="2400" b="1" u="sng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88" y="1332508"/>
            <a:ext cx="868875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</a:rPr>
              <a:t>В среднем по выборке помогать </a:t>
            </a:r>
            <a:r>
              <a:rPr lang="ru-RU" sz="1600" b="1" u="sng" dirty="0" smtClean="0">
                <a:solidFill>
                  <a:schemeClr val="tx2"/>
                </a:solidFill>
              </a:rPr>
              <a:t>делами, поступками </a:t>
            </a:r>
            <a:r>
              <a:rPr lang="ru-RU" sz="1600" b="1" dirty="0" smtClean="0">
                <a:solidFill>
                  <a:schemeClr val="tx2"/>
                </a:solidFill>
              </a:rPr>
              <a:t>приходилось </a:t>
            </a: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63% россиян. </a:t>
            </a: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Чаще, чем в среднем по выборке помогают делами, поступками</a:t>
            </a: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мужчины (68%),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россияне в возрасте 18-24 года (77%),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с незаконченным высшим образованием (75%),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руководители высшего звена предприятия, учреждения, фирмы (80%), бизнесмены, предприниматели, фермеры (74%), специалисты (70%), студенты, курсанты (78%),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жители поселков городского типа (69%), городов с населением менее 50 тыс. человек (68%), городов с населением от 50 до 100 тыс. человек (68%)</a:t>
            </a: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endParaRPr lang="ru-RU" sz="16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Реже, чем в среднем по выборке делами, поступками: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женщины (58%),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россияне в возрасте старше 60 лет (48%),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с образованием ниже среднего общего (54%),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неработающие пенсионеры (52%),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жители городов с населением от 100 до 250 тыс. (56%),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</a:rPr>
              <a:t>россияне, которые не пользуются интернетом вообще (48%).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endParaRPr lang="ru-RU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41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Безвозмездная помощь незнакомым нуждающимся людям: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cs typeface="Arial" pitchFamily="34" charset="0"/>
              </a:rPr>
              <a:t>CHAID-</a:t>
            </a: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АНАЛИЗ</a:t>
            </a:r>
            <a:endParaRPr 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88" y="1419133"/>
            <a:ext cx="868875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400" b="1" dirty="0" smtClean="0">
                <a:solidFill>
                  <a:schemeClr val="tx2"/>
                </a:solidFill>
              </a:rPr>
              <a:t>CHAID-анализ</a:t>
            </a:r>
            <a:r>
              <a:rPr lang="ru-RU" sz="1400" dirty="0" smtClean="0">
                <a:solidFill>
                  <a:schemeClr val="tx2"/>
                </a:solidFill>
              </a:rPr>
              <a:t> – статистический метод, основанный на дереве классификаций, выявляет категории независимых переменных, наиболее значимо предсказывающих категории целевой (зависимой) переменной. CHAID-анализ позволяет найти такое сочетание независимых  переменных,	которое наилучшим	образом объясняет различия зависимой (целевой) переменной. </a:t>
            </a:r>
          </a:p>
          <a:p>
            <a:pPr marL="269875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269875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2"/>
                </a:solidFill>
              </a:rPr>
              <a:t>В целом по выборке </a:t>
            </a:r>
            <a:r>
              <a:rPr lang="ru-RU" sz="1400" b="1" u="sng" dirty="0" smtClean="0">
                <a:solidFill>
                  <a:schemeClr val="tx2"/>
                </a:solidFill>
              </a:rPr>
              <a:t>помогали деньгами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60% россиян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chemeClr val="tx2"/>
                </a:solidFill>
              </a:rPr>
              <a:t>С помощью CHAID-анализа были выявлены социально-демографические группы, где этот показатель был значительно выше:</a:t>
            </a:r>
          </a:p>
          <a:p>
            <a:pPr marL="996950" lvl="1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Специалисты, служащие, технические исполнители (67%)</a:t>
            </a:r>
          </a:p>
          <a:p>
            <a:pPr marL="996950" lvl="1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Бизнесмены, руководители высшего звена, руководители подразделений (74%)</a:t>
            </a:r>
          </a:p>
          <a:p>
            <a:pPr marL="996950" lvl="1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Рабочие с материальным положением средним и выше среднего (68%)</a:t>
            </a:r>
          </a:p>
          <a:p>
            <a:pPr marL="269875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269875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2"/>
                </a:solidFill>
              </a:rPr>
              <a:t>В целом по выборке </a:t>
            </a:r>
            <a:r>
              <a:rPr lang="ru-RU" sz="1400" b="1" u="sng" dirty="0" smtClean="0">
                <a:solidFill>
                  <a:schemeClr val="tx2"/>
                </a:solidFill>
              </a:rPr>
              <a:t>помогали вещами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58% россиян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chemeClr val="tx2"/>
                </a:solidFill>
              </a:rPr>
              <a:t>С помощью CHAID-анализа были выявлены социально-демографические группы, где этот показатель был значительно выше:</a:t>
            </a:r>
          </a:p>
          <a:p>
            <a:pPr marL="996950" lvl="2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Женщины с высшим образованием в возрасте 18-24 года или старше 30 лет (72%) </a:t>
            </a:r>
          </a:p>
          <a:p>
            <a:pPr marL="269875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endParaRPr lang="ru-RU" sz="14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9875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2"/>
                </a:solidFill>
              </a:rPr>
              <a:t>В целом по выборке </a:t>
            </a:r>
            <a:r>
              <a:rPr lang="ru-RU" sz="1400" b="1" u="sng" dirty="0" smtClean="0">
                <a:solidFill>
                  <a:schemeClr val="tx2"/>
                </a:solidFill>
              </a:rPr>
              <a:t>помогали делами, поступками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63% россиян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chemeClr val="tx2"/>
                </a:solidFill>
              </a:rPr>
              <a:t>С помощью CHAID-анализа были выявлены социально-демографические группы, где этот показатель был значительно выше:</a:t>
            </a:r>
          </a:p>
          <a:p>
            <a:pPr marL="996950" lvl="2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Мужчины в возрасте 25-45 лет (72%)</a:t>
            </a:r>
          </a:p>
          <a:p>
            <a:pPr marL="996950" lvl="2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Мужчины в возрасте 18-24 года (83%)</a:t>
            </a:r>
          </a:p>
          <a:p>
            <a:pPr marL="996950" lvl="2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Женщины в возрасте 18-24 года (71%) </a:t>
            </a:r>
          </a:p>
          <a:p>
            <a:pPr marL="539750" lvl="1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  <a:tabLst>
                <a:tab pos="539750" algn="l"/>
              </a:tabLst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539750" indent="-269875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endParaRPr lang="ru-RU" sz="140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42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Безвозмездная помощь незнакомым нуждающимся людям за последний год 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пол</a:t>
            </a:r>
            <a:endParaRPr 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2415941"/>
          <a:ext cx="4431323" cy="169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55588" y="1332508"/>
            <a:ext cx="8688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cs typeface="Arial" panose="020B0604020202020204" pitchFamily="34" charset="0"/>
              </a:rPr>
              <a:t>Распределение ответов на вопрос: «Приходилось ли вам за последний год безвозмездно помогать незнакомым нуждающимся людям</a:t>
            </a:r>
            <a:r>
              <a:rPr lang="en-US" sz="1400" b="1" dirty="0" smtClean="0">
                <a:cs typeface="Arial" panose="020B0604020202020204" pitchFamily="34" charset="0"/>
              </a:rPr>
              <a:t>…</a:t>
            </a:r>
            <a:r>
              <a:rPr lang="ru-RU" sz="1400" b="1" dirty="0" smtClean="0">
                <a:cs typeface="Arial" panose="020B0604020202020204" pitchFamily="34" charset="0"/>
              </a:rPr>
              <a:t>» в зависимости от </a:t>
            </a:r>
            <a:r>
              <a:rPr lang="ru-RU" sz="1400" b="1" u="sng" dirty="0" smtClean="0">
                <a:cs typeface="Arial" panose="020B0604020202020204" pitchFamily="34" charset="0"/>
              </a:rPr>
              <a:t>пола</a:t>
            </a:r>
          </a:p>
          <a:p>
            <a:pPr algn="ctr"/>
            <a:r>
              <a:rPr lang="ru-RU" sz="14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431324" y="2117338"/>
          <a:ext cx="4683494" cy="1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2030931" y="4337050"/>
          <a:ext cx="5269982" cy="167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" y="2009434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деньгами                                              </a:t>
            </a:r>
            <a:r>
              <a:rPr lang="ru-RU" sz="1600" b="1" dirty="0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омощь вещами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-29183" y="4106399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делами, поступками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25114" y="2721975"/>
            <a:ext cx="4270761" cy="664373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87902" y="4774683"/>
            <a:ext cx="4270761" cy="499411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43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Безвозмездная помощь незнакомым нуждающимся людям за последний год 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возраст</a:t>
            </a:r>
            <a:endParaRPr 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2255838"/>
          <a:ext cx="4431323" cy="185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55588" y="1332508"/>
            <a:ext cx="8688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cs typeface="Arial" panose="020B0604020202020204" pitchFamily="34" charset="0"/>
              </a:rPr>
              <a:t>Распределение ответов на вопрос: «Приходилось ли вам за последний год безвозмездно помогать незнакомым нуждающимся людям</a:t>
            </a:r>
            <a:r>
              <a:rPr lang="en-US" sz="1400" b="1" dirty="0" smtClean="0">
                <a:cs typeface="Arial" panose="020B0604020202020204" pitchFamily="34" charset="0"/>
              </a:rPr>
              <a:t>…</a:t>
            </a:r>
            <a:r>
              <a:rPr lang="ru-RU" sz="1400" b="1" dirty="0" smtClean="0">
                <a:cs typeface="Arial" panose="020B0604020202020204" pitchFamily="34" charset="0"/>
              </a:rPr>
              <a:t>» в зависимости от </a:t>
            </a:r>
            <a:r>
              <a:rPr lang="ru-RU" sz="1400" b="1" u="sng" dirty="0" smtClean="0">
                <a:cs typeface="Arial" panose="020B0604020202020204" pitchFamily="34" charset="0"/>
              </a:rPr>
              <a:t>возраста</a:t>
            </a:r>
          </a:p>
          <a:p>
            <a:pPr algn="ctr"/>
            <a:r>
              <a:rPr lang="ru-RU" sz="14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683494" y="2117338"/>
          <a:ext cx="4431323" cy="1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876926" y="4337050"/>
          <a:ext cx="5423988" cy="198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" y="1903559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деньгами                                              </a:t>
            </a:r>
            <a:r>
              <a:rPr lang="ru-RU" sz="1600" b="1" dirty="0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омощь вещами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" y="4039024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делами, поступками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8358" y="2926075"/>
            <a:ext cx="4270761" cy="216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6383" y="3347975"/>
            <a:ext cx="4270761" cy="216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25745" y="3122825"/>
            <a:ext cx="4460506" cy="468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732546" y="4600876"/>
            <a:ext cx="5784783" cy="221381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733353" y="5480484"/>
            <a:ext cx="5784783" cy="221381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18588" y="2458075"/>
            <a:ext cx="4460506" cy="468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8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44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Безвозмездная помощь незнакомым нуждающимся людям за последний год 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уровень образования</a:t>
            </a:r>
            <a:endParaRPr 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2255838"/>
          <a:ext cx="4431323" cy="185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55588" y="1332508"/>
            <a:ext cx="8688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cs typeface="Arial" panose="020B0604020202020204" pitchFamily="34" charset="0"/>
              </a:rPr>
              <a:t>Распределение ответов на вопрос: «Приходилось ли вам за последний год безвозмездно помогать незнакомым нуждающимся людям</a:t>
            </a:r>
            <a:r>
              <a:rPr lang="en-US" sz="1400" b="1" dirty="0" smtClean="0">
                <a:cs typeface="Arial" panose="020B0604020202020204" pitchFamily="34" charset="0"/>
              </a:rPr>
              <a:t>…</a:t>
            </a:r>
            <a:r>
              <a:rPr lang="ru-RU" sz="1400" b="1" dirty="0" smtClean="0">
                <a:cs typeface="Arial" panose="020B0604020202020204" pitchFamily="34" charset="0"/>
              </a:rPr>
              <a:t>» в зависимости от </a:t>
            </a:r>
            <a:r>
              <a:rPr lang="ru-RU" sz="1400" b="1" u="sng" dirty="0" smtClean="0">
                <a:cs typeface="Arial" panose="020B0604020202020204" pitchFamily="34" charset="0"/>
              </a:rPr>
              <a:t>уровня образования</a:t>
            </a:r>
          </a:p>
          <a:p>
            <a:pPr algn="ctr"/>
            <a:r>
              <a:rPr lang="ru-RU" sz="14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431324" y="2117338"/>
          <a:ext cx="4683494" cy="1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2030932" y="4337050"/>
          <a:ext cx="5269982" cy="198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" y="1903559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деньгами                                              </a:t>
            </a:r>
            <a:r>
              <a:rPr lang="ru-RU" sz="1600" b="1" dirty="0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омощь вещами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" y="4039024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делами, поступками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" y="3378467"/>
            <a:ext cx="4431322" cy="216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41473" y="3378467"/>
            <a:ext cx="4360621" cy="216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742665" y="5270398"/>
            <a:ext cx="5726539" cy="216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45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Безвозмездная помощь незнакомым нуждающимся людям за последний год 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материальное положение</a:t>
            </a:r>
            <a:endParaRPr 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2255838"/>
          <a:ext cx="6705600" cy="185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55588" y="1332508"/>
            <a:ext cx="8688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cs typeface="Arial" panose="020B0604020202020204" pitchFamily="34" charset="0"/>
              </a:rPr>
              <a:t>Распределение ответов на вопрос: «Приходилось ли вам за последний год безвозмездно помогать незнакомым нуждающимся людям</a:t>
            </a:r>
            <a:r>
              <a:rPr lang="en-US" sz="1400" b="1" dirty="0" smtClean="0">
                <a:cs typeface="Arial" panose="020B0604020202020204" pitchFamily="34" charset="0"/>
              </a:rPr>
              <a:t>…</a:t>
            </a:r>
            <a:r>
              <a:rPr lang="ru-RU" sz="1400" b="1" dirty="0" smtClean="0">
                <a:cs typeface="Arial" panose="020B0604020202020204" pitchFamily="34" charset="0"/>
              </a:rPr>
              <a:t>» в зависимости от </a:t>
            </a:r>
            <a:r>
              <a:rPr lang="ru-RU" sz="1400" b="1" u="sng" dirty="0" smtClean="0">
                <a:cs typeface="Arial" panose="020B0604020202020204" pitchFamily="34" charset="0"/>
              </a:rPr>
              <a:t>материального положения семьи</a:t>
            </a:r>
            <a:r>
              <a:rPr lang="ru-RU" sz="1400" b="1" dirty="0" smtClean="0"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329112" y="2117338"/>
          <a:ext cx="6393431" cy="1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809549" y="4337050"/>
          <a:ext cx="6651057" cy="198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" y="1903559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деньгами                                              </a:t>
            </a:r>
            <a:r>
              <a:rPr lang="ru-RU" sz="1600" b="1" dirty="0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омощь вещами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" y="4039024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делами, поступками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42665" y="4754880"/>
            <a:ext cx="5726539" cy="216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29112" y="2419350"/>
            <a:ext cx="4699080" cy="206375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" y="3214838"/>
            <a:ext cx="4242486" cy="423511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-7148" y="2409725"/>
            <a:ext cx="4249635" cy="423511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46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Безвозмездная помощь незнакомым нуждающимся людям за последний год 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тип населенного пункта</a:t>
            </a:r>
            <a:endParaRPr 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-29183" y="2255838"/>
          <a:ext cx="6734782" cy="185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55588" y="1332508"/>
            <a:ext cx="8688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cs typeface="Arial" panose="020B0604020202020204" pitchFamily="34" charset="0"/>
              </a:rPr>
              <a:t>Распределение ответов на вопрос: «Приходилось ли вам за последний год безвозмездно помогать незнакомым нуждающимся людям</a:t>
            </a:r>
            <a:r>
              <a:rPr lang="en-US" sz="1400" b="1" dirty="0" smtClean="0">
                <a:cs typeface="Arial" panose="020B0604020202020204" pitchFamily="34" charset="0"/>
              </a:rPr>
              <a:t>…</a:t>
            </a:r>
            <a:r>
              <a:rPr lang="ru-RU" sz="1400" b="1" dirty="0" smtClean="0">
                <a:cs typeface="Arial" panose="020B0604020202020204" pitchFamily="34" charset="0"/>
              </a:rPr>
              <a:t>» в зависимости от </a:t>
            </a:r>
            <a:r>
              <a:rPr lang="ru-RU" sz="1400" b="1" u="sng" dirty="0" smtClean="0">
                <a:cs typeface="Arial" panose="020B0604020202020204" pitchFamily="34" charset="0"/>
              </a:rPr>
              <a:t>типа населенного пункта</a:t>
            </a:r>
            <a:r>
              <a:rPr lang="ru-RU" sz="1400" b="1" dirty="0" smtClean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4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196614" y="2117338"/>
          <a:ext cx="6525929" cy="1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549667" y="4337050"/>
          <a:ext cx="6910940" cy="198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" y="1903559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деньгами                                              </a:t>
            </a:r>
            <a:r>
              <a:rPr lang="ru-RU" sz="1600" b="1" dirty="0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омощь вещами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" y="4039024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делами, поступками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602" y="2567975"/>
            <a:ext cx="4249635" cy="180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227" y="2890750"/>
            <a:ext cx="4249635" cy="144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227" y="3378464"/>
            <a:ext cx="4249635" cy="324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293395" y="5114273"/>
            <a:ext cx="4810049" cy="468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47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Безвозмездная помощь незнакомым нуждающимся людям за последний год 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пользование интернетом</a:t>
            </a:r>
            <a:endParaRPr 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-29183" y="2255838"/>
          <a:ext cx="6734782" cy="185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255588" y="1332508"/>
            <a:ext cx="8688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cs typeface="Arial" panose="020B0604020202020204" pitchFamily="34" charset="0"/>
              </a:rPr>
              <a:t>Распределение ответов на вопрос: «Приходилось ли вам за последний год безвозмездно помогать незнакомым нуждающимся людям</a:t>
            </a:r>
            <a:r>
              <a:rPr lang="en-US" sz="1400" b="1" dirty="0" smtClean="0">
                <a:cs typeface="Arial" panose="020B0604020202020204" pitchFamily="34" charset="0"/>
              </a:rPr>
              <a:t>…</a:t>
            </a:r>
            <a:r>
              <a:rPr lang="ru-RU" sz="1400" b="1" dirty="0" smtClean="0">
                <a:cs typeface="Arial" panose="020B0604020202020204" pitchFamily="34" charset="0"/>
              </a:rPr>
              <a:t>» в зависимости от </a:t>
            </a:r>
            <a:r>
              <a:rPr lang="ru-RU" sz="1400" b="1" u="sng" dirty="0" smtClean="0">
                <a:cs typeface="Arial" panose="020B0604020202020204" pitchFamily="34" charset="0"/>
              </a:rPr>
              <a:t>типа населенного пункта</a:t>
            </a:r>
            <a:r>
              <a:rPr lang="ru-RU" sz="1400" b="1" dirty="0" smtClean="0"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4735629" y="2117338"/>
          <a:ext cx="5043638" cy="1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1349375" y="4337050"/>
          <a:ext cx="7111232" cy="198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" y="1903559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деньгами                                              </a:t>
            </a:r>
            <a:r>
              <a:rPr lang="ru-RU" sz="1600" b="1" dirty="0" smtClean="0">
                <a:solidFill>
                  <a:srgbClr val="003F82"/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омощь вещами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" y="4010149"/>
            <a:ext cx="8944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Помощь делами, поступками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85962" y="5571925"/>
            <a:ext cx="3826884" cy="216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5737" y="3357617"/>
            <a:ext cx="4442417" cy="216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78557" y="2945331"/>
            <a:ext cx="4249635" cy="216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5" y="0"/>
            <a:ext cx="9144000" cy="6858000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317633" y="1327988"/>
            <a:ext cx="84993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«Приходилось </a:t>
            </a:r>
            <a:r>
              <a:rPr lang="ru-RU" sz="1500" b="1" dirty="0">
                <a:cs typeface="Arial" panose="020B0604020202020204" pitchFamily="34" charset="0"/>
              </a:rPr>
              <a:t>ли вашим друзьям, знакомым или родственникам безвозмездно помогать незнакомым нуждающимся людям деньгами, вещами или каким-то действиями, поступками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опрошенных</a:t>
            </a:r>
            <a:r>
              <a:rPr lang="en-US" sz="1500" i="1" dirty="0">
                <a:cs typeface="Arial" panose="020B0604020202020204" pitchFamily="34" charset="0"/>
              </a:rPr>
              <a:t>, </a:t>
            </a:r>
            <a:r>
              <a:rPr lang="ru-RU" sz="1500" i="1" dirty="0">
                <a:cs typeface="Arial" panose="020B0604020202020204" pitchFamily="34" charset="0"/>
              </a:rPr>
              <a:t>любое число ответов)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879402194"/>
              </p:ext>
            </p:extLst>
          </p:nvPr>
        </p:nvGraphicFramePr>
        <p:xfrm>
          <a:off x="0" y="2255838"/>
          <a:ext cx="9144000" cy="304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539033" y="146394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Безвозмездная помощь друзей и родственников незнакомым нуждающимся людям за последний год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02130" y="5260873"/>
            <a:ext cx="8783637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Около половины россиян заявили о том, что их друзьям, знакомым или родственникам приходилось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помогать незнакомым нуждающимся людям вещами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(53%) или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деньгами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(47%).</a:t>
            </a:r>
          </a:p>
          <a:p>
            <a:pPr marL="361950" indent="-361950" algn="just" defTabSz="91440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41% россиян отметили, что их друзьям, знакомым или родственникам приходилось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помогать незнакомым нуждающимся людям поступками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i="0" u="none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48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5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49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6" y="105880"/>
            <a:ext cx="7621370" cy="101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Обращались ли вы к другим людям за безвозмездной помощью 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 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течении последнего года?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404036" y="1330742"/>
            <a:ext cx="82827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«Обращались </a:t>
            </a:r>
            <a:r>
              <a:rPr lang="ru-RU" sz="1500" b="1" dirty="0">
                <a:cs typeface="Arial" panose="020B0604020202020204" pitchFamily="34" charset="0"/>
              </a:rPr>
              <a:t>ли вы к другим людям за безвозмездной помощью – неважно для себя или для других людей в течении последнего года? Если обращался – получили ли вы требуемую помощь в необходимом размере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опрошенных, один ответ)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824338785"/>
              </p:ext>
            </p:extLst>
          </p:nvPr>
        </p:nvGraphicFramePr>
        <p:xfrm>
          <a:off x="118749" y="2195681"/>
          <a:ext cx="8560428" cy="415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49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42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18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88" y="1332508"/>
            <a:ext cx="8688756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2"/>
                </a:solidFill>
              </a:rPr>
              <a:t>В среднем по выборке о том, что следует помогать </a:t>
            </a:r>
            <a:r>
              <a:rPr lang="ru-RU" sz="15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людям, нуждающимся в помощи, но лично вам незнакомым (всегда или чаще всего)</a:t>
            </a:r>
            <a:r>
              <a:rPr lang="ru-RU" sz="1500" b="1" dirty="0" smtClean="0">
                <a:solidFill>
                  <a:schemeClr val="tx2"/>
                </a:solidFill>
              </a:rPr>
              <a:t>, говорят 83% опрошенных.</a:t>
            </a: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endParaRPr lang="ru-RU" sz="15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Чаще, чем в среднем по выборке так считают</a:t>
            </a:r>
            <a:r>
              <a:rPr lang="ru-RU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с незаконченным высшим образованием (88%),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те, кому на автомобиль денег хватает, но квартиру, дом купить не могут (87%),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студенты, курсанты (95%), руководители высшего звена (87%),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жители городов с населением от 10 до 250 тыс. человек (90%) и городов с населением до 50 тыс. человек (89%),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месячная аудитория интернета (89%).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endParaRPr lang="ru-RU" sz="15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5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Реже, чем в среднем по выборке так считают</a:t>
            </a:r>
            <a:r>
              <a:rPr lang="ru-RU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  <a:endParaRPr lang="ru-RU" sz="15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с образованием ниже среднего общего (71%),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те, кому денег не хватает даже на питание (77%),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те, кто не работает, но ищет работу (75%),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tx2"/>
                </a:solidFill>
                <a:cs typeface="Arial" panose="020B0604020202020204" pitchFamily="34" charset="0"/>
              </a:rPr>
              <a:t>годовая аудитория интернета (72%).</a:t>
            </a:r>
            <a:endParaRPr lang="ru-RU" sz="145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Отношение к помощи людям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50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53344" y="158035"/>
            <a:ext cx="7598152" cy="88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Обращались ли к вам другие люди за безвозмездной помощью </a:t>
            </a:r>
            <a:endParaRPr lang="ru-RU" sz="2400" b="1" dirty="0" smtClean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 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течение последнего года? 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0256" y="1329597"/>
            <a:ext cx="86242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«Обращались </a:t>
            </a:r>
            <a:r>
              <a:rPr lang="ru-RU" sz="1500" b="1" dirty="0">
                <a:cs typeface="Arial" panose="020B0604020202020204" pitchFamily="34" charset="0"/>
              </a:rPr>
              <a:t>ли к вам другие люди за безвозмездной помощью – неважно для себя или для других людей в течение последнего года? Если обращались – сумели ли вы оказать требуемую помощь в необходимом размере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  <a:r>
              <a:rPr lang="ru-RU" sz="1500" i="1" dirty="0">
                <a:cs typeface="Arial" panose="020B0604020202020204" pitchFamily="34" charset="0"/>
              </a:rPr>
              <a:t>(% от опрошенных, один ответ)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824338785"/>
              </p:ext>
            </p:extLst>
          </p:nvPr>
        </p:nvGraphicFramePr>
        <p:xfrm>
          <a:off x="118749" y="2195681"/>
          <a:ext cx="8560428" cy="415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50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5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520792" y="231006"/>
            <a:ext cx="7247823" cy="79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Почему Вы участвовали в безвозмездной помощи людям?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9882" y="1320427"/>
            <a:ext cx="86338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400" b="1" dirty="0" smtClean="0">
                <a:cs typeface="Arial" panose="020B0604020202020204" pitchFamily="34" charset="0"/>
              </a:rPr>
              <a:t>Распределение ответов на вопрос: «Вы </a:t>
            </a:r>
            <a:r>
              <a:rPr lang="ru-RU" sz="1400" b="1" dirty="0">
                <a:cs typeface="Arial" panose="020B0604020202020204" pitchFamily="34" charset="0"/>
              </a:rPr>
              <a:t>сказали, что за последний год безвозмездно помогали людям. Можете ли вы сказать, почему вы участвовали в подобной деятельности. Что вас побудило так поступить</a:t>
            </a:r>
            <a:r>
              <a:rPr lang="ru-RU" sz="1400" b="1" dirty="0" smtClean="0">
                <a:cs typeface="Arial" panose="020B0604020202020204" pitchFamily="34" charset="0"/>
              </a:rPr>
              <a:t>?» </a:t>
            </a:r>
            <a:r>
              <a:rPr lang="ru-RU" sz="1400" i="1" dirty="0" smtClean="0">
                <a:cs typeface="Arial" panose="020B0604020202020204" pitchFamily="34" charset="0"/>
              </a:rPr>
              <a:t>(% </a:t>
            </a:r>
            <a:r>
              <a:rPr lang="ru-RU" sz="1400" i="1" dirty="0">
                <a:cs typeface="Arial" panose="020B0604020202020204" pitchFamily="34" charset="0"/>
              </a:rPr>
              <a:t>от ответивших, любое число ответов)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187746450"/>
              </p:ext>
            </p:extLst>
          </p:nvPr>
        </p:nvGraphicFramePr>
        <p:xfrm>
          <a:off x="0" y="2059091"/>
          <a:ext cx="9144000" cy="3716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02130" y="5820936"/>
            <a:ext cx="8783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5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Основной стимул участия россиян в безвозмездной помощи людям – </a:t>
            </a:r>
            <a:r>
              <a:rPr lang="ru-RU" sz="15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сострадание, сочувствие, сопереживание </a:t>
            </a:r>
            <a:r>
              <a:rPr lang="ru-RU" sz="15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(28%)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51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7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231006" y="1339309"/>
            <a:ext cx="86819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400" b="1" dirty="0" smtClean="0">
                <a:cs typeface="Arial" panose="020B0604020202020204" pitchFamily="34" charset="0"/>
              </a:rPr>
              <a:t>Распределение ответов на вопрос: «Вы </a:t>
            </a:r>
            <a:r>
              <a:rPr lang="ru-RU" sz="1400" b="1" dirty="0">
                <a:cs typeface="Arial" panose="020B0604020202020204" pitchFamily="34" charset="0"/>
              </a:rPr>
              <a:t>сказали, что за последний год не помогали незнакомым людям поступками. Почему вам не приходилось тратить свое время на безвозмездную помощь</a:t>
            </a:r>
            <a:r>
              <a:rPr lang="ru-RU" sz="1400" b="1" dirty="0" smtClean="0">
                <a:cs typeface="Arial" panose="020B0604020202020204" pitchFamily="34" charset="0"/>
              </a:rPr>
              <a:t>?»</a:t>
            </a:r>
            <a:r>
              <a:rPr lang="en-US" sz="1400" b="1" i="1" dirty="0" smtClean="0"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cs typeface="Arial" panose="020B0604020202020204" pitchFamily="34" charset="0"/>
              </a:rPr>
              <a:t>(% </a:t>
            </a:r>
            <a:r>
              <a:rPr lang="ru-RU" sz="1400" i="1" dirty="0">
                <a:cs typeface="Arial" panose="020B0604020202020204" pitchFamily="34" charset="0"/>
              </a:rPr>
              <a:t>от ответивших, любое число ответов</a:t>
            </a:r>
            <a:r>
              <a:rPr lang="ru-RU" sz="1400" i="1" dirty="0" smtClean="0">
                <a:cs typeface="Arial" panose="020B0604020202020204" pitchFamily="34" charset="0"/>
              </a:rPr>
              <a:t>)</a:t>
            </a:r>
            <a:endParaRPr lang="ru-RU" sz="1400" i="1" dirty="0"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812100534"/>
              </p:ext>
            </p:extLst>
          </p:nvPr>
        </p:nvGraphicFramePr>
        <p:xfrm>
          <a:off x="1" y="2077973"/>
          <a:ext cx="9099864" cy="369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520792" y="231006"/>
            <a:ext cx="7247823" cy="79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Почему Вы не участвовали в безвозмездной помощи людям?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02130" y="5760648"/>
            <a:ext cx="8783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5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Среди основных причин неучастия россиян в безвозмездной помощи людям поступками – </a:t>
            </a:r>
            <a:r>
              <a:rPr lang="ru-RU" sz="15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отсутствие просьб о помощи</a:t>
            </a:r>
            <a:r>
              <a:rPr lang="ru-RU" sz="15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(41%) и </a:t>
            </a:r>
            <a:r>
              <a:rPr lang="ru-RU" sz="15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отсутствие свободного времени </a:t>
            </a:r>
            <a:r>
              <a:rPr lang="ru-RU" sz="15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(22%)</a:t>
            </a: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52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5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531088" y="198438"/>
            <a:ext cx="7421526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Способствует ли опыт добровольчества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развитию </a:t>
            </a: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и успеху самого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добровольца?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5588" y="1313037"/>
            <a:ext cx="869702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«Как </a:t>
            </a:r>
            <a:r>
              <a:rPr lang="ru-RU" sz="1500" b="1" dirty="0">
                <a:cs typeface="Arial" panose="020B0604020202020204" pitchFamily="34" charset="0"/>
              </a:rPr>
              <a:t>вы думаете, опыт добровольчества и помощи людям способствует развитию и успеху самого добровольца или никакого влияния на его развитие и успех не имеет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опрошенных, один ответ)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122235159"/>
              </p:ext>
            </p:extLst>
          </p:nvPr>
        </p:nvGraphicFramePr>
        <p:xfrm>
          <a:off x="3970" y="2097867"/>
          <a:ext cx="9140030" cy="363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02130" y="5735843"/>
            <a:ext cx="8783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algn="just" defTabSz="914400"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57%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россиян считают, что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опыт добровольчества и помощи людям способствует развитию и успеху самого добровольца</a:t>
            </a:r>
            <a:endParaRPr lang="ru-RU" sz="14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53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8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472665" y="144379"/>
            <a:ext cx="7459579" cy="9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Способствует ли опыт добровольчества и помощи людям…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404037" y="1339076"/>
            <a:ext cx="83742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«Как </a:t>
            </a:r>
            <a:r>
              <a:rPr lang="ru-RU" sz="1500" b="1" dirty="0">
                <a:cs typeface="Arial" panose="020B0604020202020204" pitchFamily="34" charset="0"/>
              </a:rPr>
              <a:t>вы думаете, способствует ли опыт добровольчества и помощи людям..</a:t>
            </a:r>
            <a:r>
              <a:rPr lang="en-US" sz="1500" b="1" dirty="0">
                <a:cs typeface="Arial" panose="020B0604020202020204" pitchFamily="34" charset="0"/>
              </a:rPr>
              <a:t>.</a:t>
            </a:r>
            <a:r>
              <a:rPr lang="ru-RU" sz="1500" b="1" dirty="0">
                <a:cs typeface="Arial" panose="020B0604020202020204" pitchFamily="34" charset="0"/>
              </a:rPr>
              <a:t>» </a:t>
            </a:r>
            <a:r>
              <a:rPr lang="ru-RU" sz="1500" i="1" dirty="0">
                <a:cs typeface="Arial" panose="020B0604020202020204" pitchFamily="34" charset="0"/>
              </a:rPr>
              <a:t>(% опрошенных, один ответ)</a:t>
            </a:r>
            <a:r>
              <a:rPr lang="en-US" sz="1500" i="1" dirty="0">
                <a:cs typeface="Arial" panose="020B0604020202020204" pitchFamily="34" charset="0"/>
              </a:rPr>
              <a:t> </a:t>
            </a:r>
            <a:endParaRPr lang="ru-RU" sz="1500" i="1" dirty="0"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037307819"/>
              </p:ext>
            </p:extLst>
          </p:nvPr>
        </p:nvGraphicFramePr>
        <p:xfrm>
          <a:off x="0" y="1886736"/>
          <a:ext cx="9144000" cy="350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02130" y="5628121"/>
            <a:ext cx="87836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algn="just" defTabSz="914400"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59%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россиян считают, что 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опыт добровольчества и помощи людям способствует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развитию профессиональных качеств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 добровольца, его квалификации,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83%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 –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самореализации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, развитию положительных качеств,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79% –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формированию личной гражданской позиции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  <a:endParaRPr lang="ru-RU" sz="1400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54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6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520456" y="113374"/>
            <a:ext cx="7335506" cy="99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Учитывается ли 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опыт 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добровольчества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при приеме добровольца на работу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или на учебу?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5587" y="1334485"/>
            <a:ext cx="860037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«Как </a:t>
            </a:r>
            <a:r>
              <a:rPr lang="ru-RU" sz="1500" b="1" dirty="0">
                <a:cs typeface="Arial" panose="020B0604020202020204" pitchFamily="34" charset="0"/>
              </a:rPr>
              <a:t>вы думаете, учитывается ли опыт добровольчества и помощи людям при приеме добровольца на работу или на учебу или никакого влияния на них не имеет</a:t>
            </a:r>
            <a:r>
              <a:rPr lang="ru-RU" sz="1500" b="1" dirty="0" smtClean="0">
                <a:cs typeface="Arial" panose="020B0604020202020204" pitchFamily="34" charset="0"/>
              </a:rPr>
              <a:t>?»</a:t>
            </a:r>
            <a:r>
              <a:rPr lang="ru-RU" sz="1500" i="1" dirty="0" smtClean="0">
                <a:cs typeface="Arial" panose="020B0604020202020204" pitchFamily="34" charset="0"/>
              </a:rPr>
              <a:t> </a:t>
            </a:r>
            <a:r>
              <a:rPr lang="ru-RU" sz="1500" i="1" dirty="0">
                <a:cs typeface="Arial" panose="020B0604020202020204" pitchFamily="34" charset="0"/>
              </a:rPr>
              <a:t>(% от отпрошенных, один ответ)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839635373"/>
              </p:ext>
            </p:extLst>
          </p:nvPr>
        </p:nvGraphicFramePr>
        <p:xfrm>
          <a:off x="-38174" y="2119315"/>
          <a:ext cx="8855149" cy="361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02130" y="5735842"/>
            <a:ext cx="8783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algn="just" defTabSz="914400"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Треть россиян (33%)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считает, что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опыт добровольчества </a:t>
            </a:r>
            <a:r>
              <a:rPr lang="ru-RU" sz="1400" dirty="0" smtClean="0">
                <a:solidFill>
                  <a:schemeClr val="tx2"/>
                </a:solidFill>
                <a:cs typeface="Arial" panose="020B0604020202020204" pitchFamily="34" charset="0"/>
              </a:rPr>
              <a:t>и помощи людям </a:t>
            </a:r>
            <a:r>
              <a:rPr lang="ru-RU" sz="1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учитывается при приеме добровольца на работу или на учебу</a:t>
            </a:r>
            <a:endParaRPr lang="ru-RU" sz="14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55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6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501540" y="198438"/>
            <a:ext cx="731543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Кто был инициатором и организатором безвозмездной помощи</a:t>
            </a:r>
            <a:r>
              <a:rPr lang="en-US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255588" y="1312617"/>
            <a:ext cx="85613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400" b="1" dirty="0" smtClean="0">
                <a:cs typeface="Arial" panose="020B0604020202020204" pitchFamily="34" charset="0"/>
              </a:rPr>
              <a:t>Распределение ответов на вопрос: «Скажите</a:t>
            </a:r>
            <a:r>
              <a:rPr lang="ru-RU" sz="1400" b="1" dirty="0">
                <a:cs typeface="Arial" panose="020B0604020202020204" pitchFamily="34" charset="0"/>
              </a:rPr>
              <a:t>, пожалуйста, когда вы помогали незнакомым нуждающимся людям деньгами, вещами или каким-то действиями, поступками, в том числе, когда вы участвовали в добровольческих (волонтёрских) мероприятиях, проектах, акциях, кто был инициатором и организатором данной помощи</a:t>
            </a:r>
            <a:r>
              <a:rPr lang="ru-RU" sz="1400" b="1" dirty="0" smtClean="0">
                <a:cs typeface="Arial" panose="020B0604020202020204" pitchFamily="34" charset="0"/>
              </a:rPr>
              <a:t>?» </a:t>
            </a:r>
            <a:endParaRPr lang="ru-RU" sz="1400" i="1" dirty="0">
              <a:cs typeface="Arial" panose="020B060402020202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02130" y="5476826"/>
            <a:ext cx="87836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Большинство россиян, вовлеченных в безвозмездную помощь, помогают незнакомым нуждающимся людям деньгами, вещами или поступками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по своей инициативе, самостоятельно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(71%). Через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общественные, некоммерческие организации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это делали 11% россиян, через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инициативные группы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– 10%, через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волонтерские центры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– 8%.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0" y="2266724"/>
          <a:ext cx="9144000" cy="329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56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5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5" y="211757"/>
            <a:ext cx="7794625" cy="7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Идентификация себя как волонтера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02130" y="1395938"/>
            <a:ext cx="86627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«Можно </a:t>
            </a:r>
            <a:r>
              <a:rPr lang="ru-RU" sz="1500" b="1" dirty="0">
                <a:cs typeface="Arial" panose="020B0604020202020204" pitchFamily="34" charset="0"/>
              </a:rPr>
              <a:t>ли вас назвать волонтёром</a:t>
            </a:r>
            <a:r>
              <a:rPr lang="ru-RU" sz="1500" b="1" dirty="0" smtClean="0">
                <a:cs typeface="Arial" panose="020B0604020202020204" pitchFamily="34" charset="0"/>
              </a:rPr>
              <a:t>?»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ответивших, один ответ)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925538703"/>
              </p:ext>
            </p:extLst>
          </p:nvPr>
        </p:nvGraphicFramePr>
        <p:xfrm>
          <a:off x="255588" y="1978348"/>
          <a:ext cx="8740775" cy="348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02130" y="5735844"/>
            <a:ext cx="8783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Идентифицируют себя</a:t>
            </a:r>
            <a:r>
              <a:rPr kumimoji="0" lang="ru-RU" sz="1400" b="1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 волонтеров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18% россиян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том числе 6% говорят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том, что однозначно можно назвать их волонтерами, 12% - что скорее можно назвать их волонтерами.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57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3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58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Идентификация себя как волонтера</a:t>
            </a:r>
            <a:endParaRPr lang="en-US" sz="2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88" y="1332508"/>
            <a:ext cx="86887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</a:rPr>
              <a:t>В среднем по выборке идентифицировали себя как волонтера 18% россиян.</a:t>
            </a: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endParaRPr lang="ru-RU" sz="16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Чаще, чем в среднем по выборке </a:t>
            </a:r>
            <a:r>
              <a:rPr lang="ru-RU" sz="1600" b="1" dirty="0" smtClean="0">
                <a:solidFill>
                  <a:schemeClr val="tx2"/>
                </a:solidFill>
              </a:rPr>
              <a:t>идентифицировали себя как волонтера</a:t>
            </a:r>
            <a:r>
              <a:rPr lang="ru-RU" sz="1600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в возрасте 18-24 года (27%),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жители городов с населением менее 50 тыс. (23%) и с населением от 50 до 100 тыс. (26%),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недельная аудитория интернета (26%). 	</a:t>
            </a: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endParaRPr lang="ru-RU" sz="16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69875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Реже, чем в среднем по выборке </a:t>
            </a:r>
            <a:r>
              <a:rPr lang="ru-RU" sz="1600" b="1" dirty="0" smtClean="0">
                <a:solidFill>
                  <a:schemeClr val="tx2"/>
                </a:solidFill>
              </a:rPr>
              <a:t>идентифицировали себя как волонтера</a:t>
            </a:r>
            <a:r>
              <a:rPr lang="ru-RU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россияне старше 60 лет (14%),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неработающие пенсионеры (13%),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r>
              <a:rPr lang="ru-RU" sz="1450" dirty="0" smtClean="0">
                <a:solidFill>
                  <a:schemeClr val="tx2"/>
                </a:solidFill>
                <a:cs typeface="Arial" panose="020B0604020202020204" pitchFamily="34" charset="0"/>
              </a:rPr>
              <a:t>те, кому никогда не приходилось пользоваться интернетом (10%)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endParaRPr lang="ru-RU" sz="145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Arial" pitchFamily="34" charset="0"/>
              <a:buChar char="•"/>
            </a:pPr>
            <a:endParaRPr lang="ru-RU" sz="1450" dirty="0" smtClean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59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59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Идентификация себя как волонтера 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пол, возраст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60958" y="5294986"/>
            <a:ext cx="86189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Различий в самоидентификации себя как волонтера в зависимости</a:t>
            </a:r>
            <a:r>
              <a:rPr kumimoji="0" lang="ru-RU" sz="1400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 </a:t>
            </a:r>
            <a:r>
              <a:rPr kumimoji="0" lang="ru-RU" sz="1400" i="0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гендерной</a:t>
            </a:r>
            <a:r>
              <a:rPr kumimoji="0" lang="ru-RU" sz="1400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принадлежности не выявлено.</a:t>
            </a:r>
          </a:p>
          <a:p>
            <a:pPr marL="361950" indent="-361950" algn="just" defTabSz="914400"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Чаще, чем в среднем по выборке идентифицируют себя как волонтера россияне в возрасте 18-24 года (27%), реже - россияне в возрасте старше 60 лет (14%) ( в среднем по выборке – 18%)</a:t>
            </a:r>
            <a:endParaRPr kumimoji="0" lang="ru-RU" sz="1400" i="0" strike="noStrike" cap="none" normalizeH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-3178" y="1959429"/>
          <a:ext cx="4431323" cy="333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4428146" y="1959428"/>
          <a:ext cx="4715854" cy="333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TextBox 11"/>
          <p:cNvSpPr txBox="1"/>
          <p:nvPr/>
        </p:nvSpPr>
        <p:spPr>
          <a:xfrm>
            <a:off x="202130" y="1395938"/>
            <a:ext cx="86627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«Можно </a:t>
            </a:r>
            <a:r>
              <a:rPr lang="ru-RU" sz="1500" b="1" dirty="0">
                <a:cs typeface="Arial" panose="020B0604020202020204" pitchFamily="34" charset="0"/>
              </a:rPr>
              <a:t>ли вас назвать волонтёром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в зависимости </a:t>
            </a:r>
            <a:r>
              <a:rPr lang="ru-RU" sz="1500" b="1" u="sng" dirty="0" smtClean="0">
                <a:cs typeface="Arial" panose="020B0604020202020204" pitchFamily="34" charset="0"/>
              </a:rPr>
              <a:t>от пола, возраста</a:t>
            </a:r>
            <a:r>
              <a:rPr lang="ru-RU" sz="1500" b="1" dirty="0" smtClean="0"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ответивших, один ответ)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91763" y="2415943"/>
            <a:ext cx="3955984" cy="356133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6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" y="2009434"/>
            <a:ext cx="91439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0788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F8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Пол                                                                        Возраст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3F8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Отношение к помощи людям: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пол и возраст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2347988"/>
          <a:ext cx="4431323" cy="324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4398963" y="2347988"/>
          <a:ext cx="4715854" cy="324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55588" y="5833130"/>
            <a:ext cx="86189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Существенных различий в отношении к помощи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людям в зависимости от пола и возраста </a:t>
            </a:r>
            <a:r>
              <a:rPr kumimoji="0" lang="ru-RU" sz="1400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было  выявлено.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5737" y="1332508"/>
            <a:ext cx="86887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«По вашему мнению, нужно ли помогать людям, нуждающимся в помощи, но лично вам незнакомым?» в зависимости от </a:t>
            </a:r>
            <a:r>
              <a:rPr lang="ru-RU" sz="1500" b="1" u="sng" dirty="0" smtClean="0">
                <a:cs typeface="Arial" panose="020B0604020202020204" pitchFamily="34" charset="0"/>
              </a:rPr>
              <a:t>пола и возраста </a:t>
            </a:r>
            <a:r>
              <a:rPr lang="ru-RU" sz="15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500" b="1" dirty="0" smtClean="0">
                <a:cs typeface="Arial" panose="020B0604020202020204" pitchFamily="34" charset="0"/>
              </a:rPr>
              <a:t>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60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60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Идентификация себя как </a:t>
            </a: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волонтера и </a:t>
            </a:r>
            <a:endParaRPr lang="ru-RU" sz="2400" b="1" dirty="0" smtClean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у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ровень образования, материальное положение семьи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-3178" y="1949936"/>
          <a:ext cx="4332290" cy="420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4398963" y="1949936"/>
          <a:ext cx="4702629" cy="420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Box 11"/>
          <p:cNvSpPr txBox="1"/>
          <p:nvPr/>
        </p:nvSpPr>
        <p:spPr>
          <a:xfrm>
            <a:off x="202130" y="1305506"/>
            <a:ext cx="866273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«Можно </a:t>
            </a:r>
            <a:r>
              <a:rPr lang="ru-RU" sz="1500" b="1" dirty="0">
                <a:cs typeface="Arial" panose="020B0604020202020204" pitchFamily="34" charset="0"/>
              </a:rPr>
              <a:t>ли вас назвать волонтёром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в зависимости </a:t>
            </a:r>
            <a:r>
              <a:rPr lang="ru-RU" sz="1500" b="1" u="sng" dirty="0" smtClean="0">
                <a:cs typeface="Arial" panose="020B0604020202020204" pitchFamily="34" charset="0"/>
              </a:rPr>
              <a:t>от уровня образования, материального положения семьи</a:t>
            </a:r>
            <a:r>
              <a:rPr lang="ru-RU" sz="1500" b="1" dirty="0" smtClean="0"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ответивших, один ответ)</a:t>
            </a:r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61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Идентификация себя как </a:t>
            </a: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волонтера и </a:t>
            </a:r>
            <a:endParaRPr lang="ru-RU" sz="2400" b="1" dirty="0" smtClean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род занятий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60958" y="5543935"/>
            <a:ext cx="86189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indent="-361950" algn="just" defTabSz="914400"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Чаще, чем в среднем идентифицируют себя как волонтеров руководители высшего звена предприятия (24%), те, кто не работает, но ищет работу (28%) и студенты (27%). Реже – руководители подразделения (15%) и неработающие пенсионеры (13%).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1949936"/>
          <a:ext cx="9147178" cy="359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11"/>
          <p:cNvSpPr txBox="1"/>
          <p:nvPr/>
        </p:nvSpPr>
        <p:spPr>
          <a:xfrm>
            <a:off x="202130" y="1395938"/>
            <a:ext cx="86627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«Можно </a:t>
            </a:r>
            <a:r>
              <a:rPr lang="ru-RU" sz="1500" b="1" dirty="0">
                <a:cs typeface="Arial" panose="020B0604020202020204" pitchFamily="34" charset="0"/>
              </a:rPr>
              <a:t>ли вас назвать волонтёром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в зависимости </a:t>
            </a:r>
            <a:r>
              <a:rPr lang="ru-RU" sz="1500" b="1" u="sng" dirty="0" smtClean="0">
                <a:cs typeface="Arial" panose="020B0604020202020204" pitchFamily="34" charset="0"/>
              </a:rPr>
              <a:t>от рода занятий</a:t>
            </a:r>
            <a:r>
              <a:rPr lang="ru-RU" sz="1500" b="1" dirty="0" smtClean="0"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ответивших, один ответ)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5737" y="2548725"/>
            <a:ext cx="8881260" cy="216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2130" y="4267549"/>
            <a:ext cx="8864867" cy="516205"/>
          </a:xfrm>
          <a:prstGeom prst="roundRect">
            <a:avLst/>
          </a:prstGeom>
          <a:noFill/>
          <a:ln w="12700" cap="flat" cmpd="sng" algn="ctr">
            <a:solidFill>
              <a:srgbClr val="C00000"/>
            </a:solidFill>
            <a:prstDash val="lgDash"/>
          </a:ln>
          <a:effectLst>
            <a:outerShdw sx="1000" sy="1000" rotWithShape="0">
              <a:sysClr val="window" lastClr="FFFFFF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62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Идентификация себя как </a:t>
            </a: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волонтера 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тип населенного пункта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-3178" y="1949935"/>
          <a:ext cx="8972552" cy="364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45962" y="5652019"/>
            <a:ext cx="86189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indent="-361950" algn="just" defTabSz="914400"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Чаще, чем в среднем идентифицируют себя как волонтеров жители городов с населением от 50 до 100 тыс. человек и менее 50 тыс. чел. (26 и 23% против 18% в целом по выборке)</a:t>
            </a:r>
          </a:p>
        </p:txBody>
      </p:sp>
      <p:sp>
        <p:nvSpPr>
          <p:cNvPr id="27" name="TextBox 11"/>
          <p:cNvSpPr txBox="1"/>
          <p:nvPr/>
        </p:nvSpPr>
        <p:spPr>
          <a:xfrm>
            <a:off x="202130" y="1395938"/>
            <a:ext cx="86627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«Можно </a:t>
            </a:r>
            <a:r>
              <a:rPr lang="ru-RU" sz="1500" b="1" dirty="0">
                <a:cs typeface="Arial" panose="020B0604020202020204" pitchFamily="34" charset="0"/>
              </a:rPr>
              <a:t>ли вас назвать волонтёром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в зависимости </a:t>
            </a:r>
            <a:r>
              <a:rPr lang="ru-RU" sz="1500" b="1" u="sng" dirty="0" smtClean="0">
                <a:cs typeface="Arial" panose="020B0604020202020204" pitchFamily="34" charset="0"/>
              </a:rPr>
              <a:t>от типа населенного пункта</a:t>
            </a:r>
            <a:r>
              <a:rPr lang="ru-RU" sz="1500" b="1" dirty="0" smtClean="0"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ответивших, один ответ)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7644" y="3551723"/>
            <a:ext cx="8431730" cy="576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63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0" y="2100105"/>
          <a:ext cx="8969373" cy="330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Идентификация себя как </a:t>
            </a: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волонтера и пользование интернетом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60959" y="5406013"/>
            <a:ext cx="86189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indent="-361950" algn="just" defTabSz="91440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Чаще, чем в среднем по выборке идентифицируют себя как волонтера россияне, пользующиеся интернетом в последнюю неделю (но не в последние сутки); реже – те, кому никогда не приходилось пользоваться интернетом (26 и 10% против 18% в целом по выборке)</a:t>
            </a:r>
          </a:p>
        </p:txBody>
      </p:sp>
      <p:sp>
        <p:nvSpPr>
          <p:cNvPr id="29" name="TextBox 11"/>
          <p:cNvSpPr txBox="1"/>
          <p:nvPr/>
        </p:nvSpPr>
        <p:spPr>
          <a:xfrm>
            <a:off x="202130" y="1395938"/>
            <a:ext cx="86627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«Можно </a:t>
            </a:r>
            <a:r>
              <a:rPr lang="ru-RU" sz="1500" b="1" dirty="0">
                <a:cs typeface="Arial" panose="020B0604020202020204" pitchFamily="34" charset="0"/>
              </a:rPr>
              <a:t>ли вас назвать волонтёром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в зависимости </a:t>
            </a:r>
            <a:r>
              <a:rPr lang="ru-RU" sz="1500" b="1" u="sng" dirty="0" smtClean="0">
                <a:cs typeface="Arial" panose="020B0604020202020204" pitchFamily="34" charset="0"/>
              </a:rPr>
              <a:t>от пользования интернетом</a:t>
            </a:r>
            <a:r>
              <a:rPr lang="ru-RU" sz="1500" b="1" dirty="0" smtClean="0"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от ответивших, один ответ)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6395" y="2964578"/>
            <a:ext cx="8431730" cy="298385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0" y="1539424"/>
          <a:ext cx="8955788" cy="129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57752" y="3321961"/>
          <a:ext cx="9086248" cy="129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57752" y="4945973"/>
          <a:ext cx="8898036" cy="129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1"/>
          <p:cNvSpPr txBox="1"/>
          <p:nvPr/>
        </p:nvSpPr>
        <p:spPr>
          <a:xfrm>
            <a:off x="202130" y="1395938"/>
            <a:ext cx="86627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Помощь деньгами</a:t>
            </a:r>
            <a:endParaRPr lang="ru-RU" sz="1500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192505" y="2943284"/>
            <a:ext cx="86627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Помощь вещами</a:t>
            </a:r>
            <a:endParaRPr lang="ru-RU" sz="1500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293051" y="4661308"/>
            <a:ext cx="866273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Помощь делами ,поступками</a:t>
            </a:r>
            <a:endParaRPr lang="ru-RU" sz="1500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Безвозмездная помощь незнакомым нуждающимся людям в целом и среди тех,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кто идентифицирует себя как волонтер</a:t>
            </a:r>
          </a:p>
        </p:txBody>
      </p:sp>
      <p:sp>
        <p:nvSpPr>
          <p:cNvPr id="23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64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4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Направления безвозмездной помощи в целом и среди тех, кто идентифицирует себя как волонтер</a:t>
            </a: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0" y="1386038"/>
          <a:ext cx="9143999" cy="497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65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4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66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79132" y="2255838"/>
            <a:ext cx="8537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СОЦИАЛЬНО-ДЕМОГРАФИЧЕСКИЙ ПОРТРЕТ: ПОМОГАЮЩЕЕ ПОВЕДЕНИЕ, ИДЕНТИФИКАЦИЯ СЕБЯ КАК ВОЛОНТЕРА (ДОБРОВОЛЬЦА)</a:t>
            </a:r>
            <a:endParaRPr lang="ru-RU" sz="2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66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67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0" y="1395664"/>
          <a:ext cx="9144000" cy="419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Социально-демографический портрет: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пол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3246" y="2281190"/>
            <a:ext cx="8856127" cy="726705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60959" y="5553615"/>
            <a:ext cx="86189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1950" indent="-361950" algn="just" defTabSz="914400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Среди тех, кто помогает вещами – женщин заметно больше, чем в целом по выборке (60%), среди тех, кто помогает поступками – напротив, несколько меньше, чем в целом по выборке – 50% (в целом по выборке – 54%).</a:t>
            </a:r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68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55588" y="1328287"/>
          <a:ext cx="8783637" cy="373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Социально-демографический портрет: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возраст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60959" y="5073930"/>
            <a:ext cx="8618905" cy="10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1950" indent="-361950" algn="just" defTabSz="914400">
              <a:spcBef>
                <a:spcPts val="100"/>
              </a:spcBef>
              <a:spcAft>
                <a:spcPts val="1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2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Среди тех, </a:t>
            </a:r>
            <a:r>
              <a:rPr lang="ru-RU" sz="12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кто помогает деньгами или поступками</a:t>
            </a:r>
            <a:r>
              <a:rPr lang="ru-RU" sz="12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, а также тех, кто вовлечен во все три типа помогающего поведения (помощь деньгами, вещами, поступками), заметно ниже, чем в среднем по выборке доля граждан в возрасте старше 60 лет (по 16% против 21%).</a:t>
            </a:r>
          </a:p>
          <a:p>
            <a:pPr marL="361950" indent="-361950" algn="just" defTabSz="914400">
              <a:spcBef>
                <a:spcPts val="100"/>
              </a:spcBef>
              <a:spcAft>
                <a:spcPts val="1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2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Среди тех, </a:t>
            </a:r>
            <a:r>
              <a:rPr lang="ru-RU" sz="12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кто идентифицирует себя как волонтера </a:t>
            </a:r>
            <a:r>
              <a:rPr lang="ru-RU" sz="12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заметно выше, чем в среднем по выборке доля граждан в возрасте 18-24 года (15 против 10%) и ниже – доля граждан в возрасте старше 60 лет (15 против 21%)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2871" y="3851663"/>
            <a:ext cx="8856127" cy="34973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69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69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Социально-демографический портрет: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уровень образования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255588" y="1328286"/>
          <a:ext cx="8783637" cy="404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5045" y="5370884"/>
            <a:ext cx="8618905" cy="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1950" indent="-361950" algn="just" defTabSz="914400">
              <a:spcBef>
                <a:spcPts val="100"/>
              </a:spcBef>
              <a:spcAft>
                <a:spcPts val="1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3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Среди тех, </a:t>
            </a:r>
            <a:r>
              <a:rPr lang="ru-RU" sz="13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кто помогает и деньгами, и вещами</a:t>
            </a:r>
            <a:r>
              <a:rPr lang="ru-RU" sz="13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, и поступками – заметно выше доля тех, кто имеет высшее образование (48% против 41% в целом по выборке).</a:t>
            </a:r>
          </a:p>
          <a:p>
            <a:pPr marL="361950" indent="-361950" algn="just" defTabSz="914400">
              <a:spcBef>
                <a:spcPts val="100"/>
              </a:spcBef>
              <a:spcAft>
                <a:spcPts val="1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3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Среди тех, </a:t>
            </a:r>
            <a:r>
              <a:rPr lang="ru-RU" sz="13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кто не помогает ни деньгами, ни вещами, ни поступками </a:t>
            </a:r>
            <a:r>
              <a:rPr lang="ru-RU" sz="13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заметно выше доля россиян со средним общим и средним специальным образованием и ниже – с высшим образованием.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2741" y="3347929"/>
            <a:ext cx="8856127" cy="684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-3178" y="2255839"/>
          <a:ext cx="9147178" cy="302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60958" y="5456635"/>
            <a:ext cx="86189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Чаще, чем в среднем, говорили о том, что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помогать другим людям </a:t>
            </a: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россияне с незаконченным высшим образованием (88%), о том, что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следует помогать другим людям -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россияне с образованием ниже среднего (6%)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5737" y="1332508"/>
            <a:ext cx="86887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«По вашему мнению, нужно ли помогать людям, нуждающимся в помощи, но лично вам незнакомым?» в зависимости от </a:t>
            </a:r>
            <a:r>
              <a:rPr lang="ru-RU" sz="1500" b="1" u="sng" dirty="0" smtClean="0">
                <a:cs typeface="Arial" panose="020B0604020202020204" pitchFamily="34" charset="0"/>
              </a:rPr>
              <a:t>уровня образования</a:t>
            </a:r>
            <a:r>
              <a:rPr lang="ru-RU" sz="1500" b="1" dirty="0" smtClean="0"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500" b="1" dirty="0" smtClean="0">
                <a:cs typeface="Arial" panose="020B0604020202020204" pitchFamily="34" charset="0"/>
              </a:rPr>
              <a:t> </a:t>
            </a:r>
            <a:endParaRPr lang="ru-RU" sz="15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0958" y="3705704"/>
            <a:ext cx="8777167" cy="28071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Отношение к помощи людям: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уровень образования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0958" y="2693100"/>
            <a:ext cx="8777167" cy="28071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70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70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Социально-демографический портрет: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материальное положение семьи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0" y="1328287"/>
          <a:ext cx="9039225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5045" y="5515259"/>
            <a:ext cx="86189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1950" indent="-361950" algn="just" defTabSz="914400">
              <a:spcBef>
                <a:spcPts val="100"/>
              </a:spcBef>
              <a:spcAft>
                <a:spcPts val="1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Среди тех,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кто не помогает ни деньгами, ни вещами, ни поступками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заметно выше доля малообеспеченных россиян – тех, кому денег хватает на питание, но одежду и обувь купить не могут(16 против 12% в целом по выборке) и тех, кому на одежду, обувь денег хватает, но крупную бытовую технику купить не могут (34 против 29% в целом по выборке)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2741" y="3176335"/>
            <a:ext cx="8856127" cy="27846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71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Социально-демографический портрет: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род занятий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55563" y="1328287"/>
          <a:ext cx="9088437" cy="426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5045" y="5804009"/>
            <a:ext cx="86189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1950" indent="-361950" algn="just" defTabSz="914400">
              <a:spcBef>
                <a:spcPts val="100"/>
              </a:spcBef>
              <a:spcAft>
                <a:spcPts val="1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Среди тех,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кто не помогает ни деньгами, ни вещами, ни поступками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заметно выше доля неработающих пенсионеров (35 против 25% в целом по выборке)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2741" y="3513210"/>
            <a:ext cx="8856127" cy="27846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72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Социально-демографический портрет: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тип населенного пункта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1328287"/>
          <a:ext cx="9088437" cy="426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5045" y="5804009"/>
            <a:ext cx="86189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1950" indent="-361950" algn="just" defTabSz="914400">
              <a:spcBef>
                <a:spcPts val="100"/>
              </a:spcBef>
              <a:spcAft>
                <a:spcPts val="1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Среди тех,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кто не помогает ни деньгами, ни вещами, ни поступками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заметно выше доля граждан, проживающих в селе (27% против 21% в целом по выборке)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2741" y="3513210"/>
            <a:ext cx="8856127" cy="27846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73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Социально-демографический портрет: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пользование интернетом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55563" y="1401018"/>
          <a:ext cx="9088437" cy="405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5045" y="5804009"/>
            <a:ext cx="86189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1950" indent="-361950" algn="just" defTabSz="914400">
              <a:spcBef>
                <a:spcPts val="100"/>
              </a:spcBef>
              <a:spcAft>
                <a:spcPts val="1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Среди тех,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кто помогает и деньгами, и вещами, и поступками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заметно выше доля граждан, пользующихся интернетом каждый день (77% против 71% в целом по выборке)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2741" y="3311085"/>
            <a:ext cx="8856127" cy="27846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74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79132" y="2255838"/>
            <a:ext cx="85378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НАИБОЛЕЕ ПРИОРИТЕТНЫЕ НАПРАВЛЕНИЯ ЛИЧНОГО УЧАСТИЯ ГРАЖДАН В ДОБРОВОЛЬЧЕСКОЙ (ВОЛОНТЕРСКОЙ) ДЕЯТЕЛЬНОСТИ</a:t>
            </a:r>
          </a:p>
          <a:p>
            <a:pPr algn="ctr"/>
            <a:endParaRPr lang="ru-RU" sz="2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74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0" y="0"/>
            <a:ext cx="9144000" cy="6858000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240632" y="1289434"/>
            <a:ext cx="869161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«Сейчас </a:t>
            </a:r>
            <a:r>
              <a:rPr lang="ru-RU" sz="1500" b="1" dirty="0">
                <a:cs typeface="Arial" panose="020B0604020202020204" pitchFamily="34" charset="0"/>
              </a:rPr>
              <a:t>я зачитаю вам различные сферы помощи, а вы, пожалуйста, скажите, в каких именно из них вы принимали участие за последний год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  <a:r>
              <a:rPr lang="ru-RU" sz="1500" i="1" dirty="0">
                <a:cs typeface="Arial" panose="020B0604020202020204" pitchFamily="34" charset="0"/>
              </a:rPr>
              <a:t>(% от ответивших, любое число ответов)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488558" y="198438"/>
            <a:ext cx="742443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Направления помощи (ТОП-10)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2074264"/>
          <a:ext cx="9140030" cy="434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75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5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0" y="0"/>
            <a:ext cx="9144000" cy="6858000"/>
          </a:xfrm>
          <a:prstGeom prst="rect">
            <a:avLst/>
          </a:prstGeom>
        </p:spPr>
      </p:pic>
      <p:sp>
        <p:nvSpPr>
          <p:cNvPr id="16" name="TextBox 11"/>
          <p:cNvSpPr txBox="1"/>
          <p:nvPr/>
        </p:nvSpPr>
        <p:spPr>
          <a:xfrm>
            <a:off x="240632" y="1289434"/>
            <a:ext cx="869161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«Сейчас </a:t>
            </a:r>
            <a:r>
              <a:rPr lang="ru-RU" sz="1500" b="1" dirty="0">
                <a:cs typeface="Arial" panose="020B0604020202020204" pitchFamily="34" charset="0"/>
              </a:rPr>
              <a:t>я зачитаю вам различные сферы помощи, а вы, пожалуйста, скажите, в каких именно из них вы принимали участие за последний год</a:t>
            </a:r>
            <a:r>
              <a:rPr lang="ru-RU" sz="1500" b="1" dirty="0" smtClean="0">
                <a:cs typeface="Arial" panose="020B0604020202020204" pitchFamily="34" charset="0"/>
              </a:rPr>
              <a:t>?» </a:t>
            </a:r>
            <a:r>
              <a:rPr lang="ru-RU" sz="1500" i="1" dirty="0">
                <a:cs typeface="Arial" panose="020B0604020202020204" pitchFamily="34" charset="0"/>
              </a:rPr>
              <a:t>(% от ответивших, любое число ответов)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488558" y="198438"/>
            <a:ext cx="742443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Направления помощи (ВСЕ НАПРАВЛЕНИЯ)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2074264"/>
          <a:ext cx="9140030" cy="434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76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5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77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0" y="0"/>
            <a:ext cx="9144000" cy="68580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488558" y="198438"/>
            <a:ext cx="742443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Направления 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помощи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85737" y="1511166"/>
          <a:ext cx="8657405" cy="428846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810802"/>
                <a:gridCol w="1395663"/>
                <a:gridCol w="1450940"/>
              </a:tblGrid>
              <a:tr h="1080601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Рейтинг </a:t>
                      </a:r>
                      <a:endParaRPr lang="ru-RU" sz="1200" b="1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важности </a:t>
                      </a:r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направлений помощи, </a:t>
                      </a:r>
                      <a:endParaRPr lang="ru-RU" sz="1200" b="1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rtl="0" fontAlgn="b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баллов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Доля россиян, участвующих в </a:t>
                      </a:r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направлении безвозмездной помощи,</a:t>
                      </a:r>
                    </a:p>
                    <a:p>
                      <a:pPr algn="ctr" rtl="0" fontAlgn="ctr"/>
                      <a:r>
                        <a:rPr lang="ru-RU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</a:tr>
              <a:tr h="2701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Помощь людям, детям-сиротам, семьям, оказавшимся в трудной жизненной ситуации, тяжелобольным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140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Поиск пропавших людей, помощь в чрезвычайных ситуациях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140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Оказание квалифицированной помощи в медучреждениях, госпиталях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4,6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140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Перечисление денежных средств фондам, передача продуктов, одежды нуждающимся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140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Экологические патрули, акции по сбору мусора, общественный контроль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140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детских лагерей, чтение лекций, проведение выставок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2701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Привлечение людей старшего поколения к добровольческой работе с целью их психологической поддержки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140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и восстановление памятников культуры, археологии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140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и сопровождение соревнований, подготовка спортивных площадок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140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парадов, учений, патриотических акций, поиск захоронений солдат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2701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Осуществление добровольческой деятельности сотрудниками предприятия, на котором работаете вы или ваши знакомые, родственники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140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мероприятий, работа волонтерами на выставках, фестивалях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3,7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  <a:tr h="1409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Участие в работе народных дружин, постов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73" marR="5873" marT="5873" marB="0" anchor="b"/>
                </a:tc>
              </a:tr>
            </a:tbl>
          </a:graphicData>
        </a:graphic>
      </p:graphicFrame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77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5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0" y="0"/>
            <a:ext cx="9144000" cy="68580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488558" y="198438"/>
            <a:ext cx="7424435" cy="79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Направления 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помощи: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рейтинг важности / участия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1386038"/>
          <a:ext cx="9143999" cy="503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78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5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79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255588" y="1365060"/>
            <a:ext cx="871759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solidFill>
                  <a:schemeClr val="tx2"/>
                </a:solidFill>
              </a:rPr>
              <a:t>Анализ соответствий </a:t>
            </a:r>
            <a:r>
              <a:rPr lang="ru-RU" sz="1400" dirty="0" smtClean="0">
                <a:solidFill>
                  <a:schemeClr val="tx2"/>
                </a:solidFill>
              </a:rPr>
              <a:t>- это разведочный метод, использующийся, когда отсутствуют априорные гипотезы, но необходимо найти характеристики, по которым исследуемые объекты наиболее различаются. </a:t>
            </a:r>
            <a:r>
              <a:rPr lang="ru-RU" sz="1400" b="1" dirty="0" smtClean="0">
                <a:solidFill>
                  <a:schemeClr val="tx2"/>
                </a:solidFill>
              </a:rPr>
              <a:t>Анализ соответствий </a:t>
            </a:r>
            <a:r>
              <a:rPr lang="ru-RU" sz="1400" dirty="0" smtClean="0">
                <a:solidFill>
                  <a:schemeClr val="tx2"/>
                </a:solidFill>
              </a:rPr>
              <a:t>дает возможность определить наличие связей между двумя переменными, а также визуально их представить. Он отображает данные как точки на плоскости, наглядно демонстрируя структурные связи между ними. </a:t>
            </a:r>
            <a:r>
              <a:rPr lang="ru-RU" sz="1400" b="1" dirty="0" smtClean="0">
                <a:solidFill>
                  <a:schemeClr val="tx2"/>
                </a:solidFill>
              </a:rPr>
              <a:t>Чем выше взаимозависимость, тем ближе переменные из двух категорий расположены друг к другу</a:t>
            </a:r>
            <a:r>
              <a:rPr lang="ru-RU" sz="1400" dirty="0" smtClean="0">
                <a:solidFill>
                  <a:schemeClr val="tx2"/>
                </a:solidFill>
              </a:rPr>
              <a:t>. </a:t>
            </a:r>
            <a:endParaRPr lang="ru-RU" sz="14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r>
              <a:rPr lang="ru-RU" sz="1400" dirty="0" smtClean="0">
                <a:solidFill>
                  <a:schemeClr val="tx2"/>
                </a:solidFill>
              </a:rPr>
              <a:t>Анализ соответствий по переменным </a:t>
            </a:r>
            <a:r>
              <a:rPr lang="ru-RU" sz="1400" b="1" dirty="0" smtClean="0">
                <a:solidFill>
                  <a:schemeClr val="tx2"/>
                </a:solidFill>
              </a:rPr>
              <a:t>Направление помощи / возраст </a:t>
            </a:r>
            <a:r>
              <a:rPr lang="ru-RU" sz="1400" dirty="0" smtClean="0">
                <a:solidFill>
                  <a:schemeClr val="tx2"/>
                </a:solidFill>
              </a:rPr>
              <a:t>показал, что:</a:t>
            </a:r>
          </a:p>
          <a:p>
            <a:pPr marL="450850" indent="-1841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712788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Россияне в возрасте </a:t>
            </a:r>
            <a:r>
              <a:rPr lang="ru-RU" sz="1400" b="1" dirty="0" smtClean="0">
                <a:solidFill>
                  <a:schemeClr val="tx2"/>
                </a:solidFill>
              </a:rPr>
              <a:t>18-30 лет </a:t>
            </a:r>
            <a:r>
              <a:rPr lang="ru-RU" sz="1400" dirty="0" smtClean="0">
                <a:solidFill>
                  <a:schemeClr val="tx2"/>
                </a:solidFill>
              </a:rPr>
              <a:t>чаще остальных занимаются 1) организацией мероприятий, работа волонтерами на выставках, фестивалях, 2) организацией и сопровождение соревнований, подготовка спортивных площадок, 3) организация детских лагерей, чтение лекций, проведение выставок, 4) участвуют в работе народных дружин, постов.</a:t>
            </a:r>
          </a:p>
          <a:p>
            <a:pPr marL="450850" indent="-1841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712788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Россияне в возрасте </a:t>
            </a:r>
            <a:r>
              <a:rPr lang="ru-RU" sz="1400" b="1" dirty="0" smtClean="0">
                <a:solidFill>
                  <a:schemeClr val="tx2"/>
                </a:solidFill>
              </a:rPr>
              <a:t>31-45 лет </a:t>
            </a:r>
            <a:r>
              <a:rPr lang="ru-RU" sz="1400" dirty="0" smtClean="0">
                <a:solidFill>
                  <a:schemeClr val="tx2"/>
                </a:solidFill>
              </a:rPr>
              <a:t>чаще остальных: 1) занимаются поиском пропавших людей, помощь в чрезвычайных ситуациях; 2) занимаются добровольческой деятельностью по месту работы.</a:t>
            </a:r>
          </a:p>
          <a:p>
            <a:pPr marL="450850" indent="-1841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712788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Россияне в возрасте </a:t>
            </a:r>
            <a:r>
              <a:rPr lang="ru-RU" sz="1400" b="1" dirty="0" smtClean="0">
                <a:solidFill>
                  <a:schemeClr val="tx2"/>
                </a:solidFill>
              </a:rPr>
              <a:t>46 лет и старше </a:t>
            </a:r>
            <a:r>
              <a:rPr lang="ru-RU" sz="1400" dirty="0" smtClean="0">
                <a:solidFill>
                  <a:schemeClr val="tx2"/>
                </a:solidFill>
              </a:rPr>
              <a:t>чаще остальных выбирают такие направления помощи как: 1) охрана и восстановление памятников культуры, археологии; 2) оказание квалифицированной помощи в медучреждениях, госпиталях; 3) помощь людям, детям-сиротам, семьям, оказавшимся в трудной жизненной ситуации, тяжелобольным; 4) экологические патрули, акции по сбору мусора, общественный контроль, 5) поиск пропавших людей, помощь в чрезвычайных ситуациях.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349375" y="255178"/>
            <a:ext cx="7499499" cy="6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Направление помощи и возраст: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 анализ соответствий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79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8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0" y="1973179"/>
          <a:ext cx="9144000" cy="363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60958" y="5610635"/>
            <a:ext cx="86189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Чаще, чем в среднем, говорили о том, что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помогать другим людям </a:t>
            </a: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россияне, которым на автомобиль хватает, но квартиру или дом купить не могут 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(87%)</a:t>
            </a: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1400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реже - </a:t>
            </a: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те,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кому денег не хватает даже на питание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(5%).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5737" y="1313258"/>
            <a:ext cx="86887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«По вашему мнению, нужно ли помогать людям, нуждающимся в помощи, но лично вам незнакомым?» в зависимости от </a:t>
            </a:r>
            <a:r>
              <a:rPr lang="ru-RU" sz="1500" b="1" u="sng" dirty="0" smtClean="0">
                <a:cs typeface="Arial" panose="020B0604020202020204" pitchFamily="34" charset="0"/>
              </a:rPr>
              <a:t>материального положения семьи</a:t>
            </a:r>
            <a:r>
              <a:rPr lang="ru-RU" sz="1500" b="1" dirty="0" smtClean="0"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500" b="1" dirty="0" smtClean="0">
                <a:cs typeface="Arial" panose="020B0604020202020204" pitchFamily="34" charset="0"/>
              </a:rPr>
              <a:t> </a:t>
            </a:r>
            <a:endParaRPr lang="ru-RU" sz="15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0958" y="4121161"/>
            <a:ext cx="8777167" cy="360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Отношение к помощи людям: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материальное положение семьи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3112" y="2490975"/>
            <a:ext cx="8777167" cy="3600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80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349375" y="255178"/>
            <a:ext cx="7499499" cy="6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Направления помощи и возраст: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анализ соответствий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 noGrp="1"/>
          </p:cNvGraphicFramePr>
          <p:nvPr/>
        </p:nvGraphicFramePr>
        <p:xfrm>
          <a:off x="-76200" y="1270534"/>
          <a:ext cx="9296400" cy="519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Овал 15"/>
          <p:cNvSpPr>
            <a:spLocks noChangeArrowheads="1"/>
          </p:cNvSpPr>
          <p:nvPr/>
        </p:nvSpPr>
        <p:spPr bwMode="auto">
          <a:xfrm rot="17295925">
            <a:off x="1138554" y="2194772"/>
            <a:ext cx="2975398" cy="4871198"/>
          </a:xfrm>
          <a:prstGeom prst="ellipse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Овал 22"/>
          <p:cNvSpPr>
            <a:spLocks noChangeArrowheads="1"/>
          </p:cNvSpPr>
          <p:nvPr/>
        </p:nvSpPr>
        <p:spPr bwMode="auto">
          <a:xfrm rot="17309599">
            <a:off x="2947292" y="698180"/>
            <a:ext cx="1677026" cy="3115315"/>
          </a:xfrm>
          <a:prstGeom prst="ellipse">
            <a:avLst/>
          </a:prstGeom>
          <a:solidFill>
            <a:srgbClr val="FBD4B4">
              <a:alpha val="20000"/>
            </a:srgb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Овал 21"/>
          <p:cNvSpPr>
            <a:spLocks noChangeArrowheads="1"/>
          </p:cNvSpPr>
          <p:nvPr/>
        </p:nvSpPr>
        <p:spPr bwMode="auto">
          <a:xfrm rot="18466998">
            <a:off x="4741234" y="2161668"/>
            <a:ext cx="4477985" cy="3918554"/>
          </a:xfrm>
          <a:prstGeom prst="ellipse">
            <a:avLst/>
          </a:prstGeom>
          <a:solidFill>
            <a:srgbClr val="D6E3BC">
              <a:alpha val="20000"/>
            </a:srgb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80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255588" y="1365060"/>
            <a:ext cx="871759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solidFill>
                  <a:schemeClr val="tx2"/>
                </a:solidFill>
              </a:rPr>
              <a:t>Анализ соответствий </a:t>
            </a:r>
            <a:r>
              <a:rPr lang="ru-RU" sz="1400" dirty="0" smtClean="0">
                <a:solidFill>
                  <a:schemeClr val="tx2"/>
                </a:solidFill>
              </a:rPr>
              <a:t>- это разведочный метод, использующийся, когда отсутствуют априорные гипотезы, но необходимо найти характеристики, по которым исследуемые объекты наиболее различаются. </a:t>
            </a:r>
            <a:r>
              <a:rPr lang="ru-RU" sz="1400" b="1" dirty="0" smtClean="0">
                <a:solidFill>
                  <a:schemeClr val="tx2"/>
                </a:solidFill>
              </a:rPr>
              <a:t>Анализ соответствий </a:t>
            </a:r>
            <a:r>
              <a:rPr lang="ru-RU" sz="1400" dirty="0" smtClean="0">
                <a:solidFill>
                  <a:schemeClr val="tx2"/>
                </a:solidFill>
              </a:rPr>
              <a:t>дает возможность определить наличие связей между двумя переменными, а также визуально их представить. Он отображает данные как точки на плоскости, наглядно демонстрируя структурные связи между ними. </a:t>
            </a:r>
            <a:r>
              <a:rPr lang="ru-RU" sz="1400" b="1" dirty="0" smtClean="0">
                <a:solidFill>
                  <a:schemeClr val="tx2"/>
                </a:solidFill>
              </a:rPr>
              <a:t>Чем выше взаимозависимость, тем ближе переменные из двух категорий расположены друг к другу</a:t>
            </a:r>
            <a:r>
              <a:rPr lang="ru-RU" sz="1400" dirty="0" smtClean="0">
                <a:solidFill>
                  <a:schemeClr val="tx2"/>
                </a:solidFill>
              </a:rPr>
              <a:t>. </a:t>
            </a:r>
            <a:endParaRPr lang="ru-RU" sz="1400" dirty="0" smtClean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r>
              <a:rPr lang="ru-RU" sz="1400" dirty="0" smtClean="0">
                <a:solidFill>
                  <a:schemeClr val="tx2"/>
                </a:solidFill>
              </a:rPr>
              <a:t>Анализ соответствий по переменным </a:t>
            </a:r>
            <a:r>
              <a:rPr lang="ru-RU" sz="1400" b="1" u="sng" dirty="0" smtClean="0">
                <a:solidFill>
                  <a:schemeClr val="tx2"/>
                </a:solidFill>
              </a:rPr>
              <a:t>Направление помощи / род занятий</a:t>
            </a:r>
            <a:r>
              <a:rPr lang="ru-RU" sz="1400" b="1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показал, что:</a:t>
            </a:r>
          </a:p>
          <a:p>
            <a:pPr marL="450850" indent="-1841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1400" b="1" dirty="0" smtClean="0">
                <a:solidFill>
                  <a:schemeClr val="tx2"/>
                </a:solidFill>
              </a:rPr>
              <a:t>Руководители, служащие, технические исполнители </a:t>
            </a:r>
            <a:r>
              <a:rPr lang="ru-RU" sz="1400" dirty="0" smtClean="0">
                <a:solidFill>
                  <a:schemeClr val="tx2"/>
                </a:solidFill>
              </a:rPr>
              <a:t>чаще выбирают направления помощи: 1) проведение парадов, учений, патриотических акций, поиск захоронений солдат; 2) организация детских лагерей, чтение лекций, проведение выставок; 3) поиск пропавших людей, помощь в чрезвычайных ситуациях; 4) добровольческая деятельность по месту работы.</a:t>
            </a:r>
          </a:p>
          <a:p>
            <a:pPr marL="450850" indent="-1841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1400" b="1" dirty="0" smtClean="0">
                <a:solidFill>
                  <a:schemeClr val="tx2"/>
                </a:solidFill>
              </a:rPr>
              <a:t>Студенты </a:t>
            </a:r>
            <a:r>
              <a:rPr lang="ru-RU" sz="1400" dirty="0" smtClean="0">
                <a:solidFill>
                  <a:schemeClr val="tx2"/>
                </a:solidFill>
              </a:rPr>
              <a:t>чаще выбирают направления помощи: 1) организация мероприятий, работа волонтерами на выставках, фестивалях, 2) организация и сопровождение соревнований, подготовка спортивных площадок. </a:t>
            </a:r>
          </a:p>
          <a:p>
            <a:pPr marL="450850" indent="-184150" algn="just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1400" b="1" dirty="0" smtClean="0">
                <a:solidFill>
                  <a:schemeClr val="tx2"/>
                </a:solidFill>
              </a:rPr>
              <a:t>Безработные и неработающие пенсионеры </a:t>
            </a:r>
            <a:r>
              <a:rPr lang="ru-RU" sz="1400" dirty="0" smtClean="0">
                <a:solidFill>
                  <a:schemeClr val="tx2"/>
                </a:solidFill>
              </a:rPr>
              <a:t>чаще выбирают направления помощи: 1) помощь людям, детям-сиротам, семьям, оказавшимся в трудной жизненной ситуации, тяжелобольным; 2) экологические патрули, акции по сбору мусора, общественный контроль; 3) привлечение людей старшего поколения к добровольческой работе с целью их психологической поддержки; 4) оказание квалифицированной помощи в медучреждениях; 5) перечисление денежных средств фондам, передача продуктов, одежды нуждающимся.</a:t>
            </a:r>
            <a:endParaRPr lang="ru-RU" sz="1400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349375" y="255178"/>
            <a:ext cx="7499499" cy="6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Направление помощи и род занятий: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cs typeface="Arial" pitchFamily="34" charset="0"/>
              </a:rPr>
              <a:t> анализ соответствий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81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349375" y="255178"/>
            <a:ext cx="7499499" cy="6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Направления помощи и род занятий: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анализ соответствий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/>
        </p:nvGraphicFramePr>
        <p:xfrm>
          <a:off x="-66510" y="1386661"/>
          <a:ext cx="9220198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Овал 19"/>
          <p:cNvSpPr>
            <a:spLocks noChangeArrowheads="1"/>
          </p:cNvSpPr>
          <p:nvPr/>
        </p:nvSpPr>
        <p:spPr bwMode="auto">
          <a:xfrm rot="19479051">
            <a:off x="4462499" y="2773887"/>
            <a:ext cx="4501819" cy="3532620"/>
          </a:xfrm>
          <a:prstGeom prst="ellipse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4323">
            <a:off x="113872" y="4018821"/>
            <a:ext cx="4440037" cy="2289867"/>
          </a:xfrm>
          <a:prstGeom prst="rect">
            <a:avLst/>
          </a:prstGeom>
        </p:spPr>
      </p:pic>
      <p:sp>
        <p:nvSpPr>
          <p:cNvPr id="23" name="Овал 21"/>
          <p:cNvSpPr>
            <a:spLocks noChangeArrowheads="1"/>
          </p:cNvSpPr>
          <p:nvPr/>
        </p:nvSpPr>
        <p:spPr bwMode="auto">
          <a:xfrm rot="19491153">
            <a:off x="573051" y="1363038"/>
            <a:ext cx="2442460" cy="2764420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82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83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79132" y="2255838"/>
            <a:ext cx="85378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ВРЕМЯ, ЗАТРАЧИВАЕМОЕ РОССИЯНАМИ НА ДОБРОВОЛЬЧЕСКУЮ РАБОТУ</a:t>
            </a:r>
          </a:p>
          <a:p>
            <a:pPr algn="ctr"/>
            <a:endParaRPr lang="ru-RU" sz="24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endParaRPr lang="ru-RU" sz="2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83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5" y="147402"/>
            <a:ext cx="7563619" cy="93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Сколько часов Вы затратили на безвозмездную помощь незнакомым людям за последний месяц?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404037" y="1363297"/>
            <a:ext cx="828276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«Сколько </a:t>
            </a:r>
            <a:r>
              <a:rPr lang="ru-RU" sz="1500" b="1" dirty="0">
                <a:cs typeface="Arial" panose="020B0604020202020204" pitchFamily="34" charset="0"/>
              </a:rPr>
              <a:t>часов вы помогали безвозмездно незнакомым людям в совокупности (сумме) за последний месяц</a:t>
            </a:r>
            <a:r>
              <a:rPr lang="ru-RU" sz="1500" b="1" dirty="0" smtClean="0">
                <a:cs typeface="Arial" panose="020B0604020202020204" pitchFamily="34" charset="0"/>
              </a:rPr>
              <a:t>?»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1500" b="1" dirty="0" smtClean="0">
                <a:cs typeface="Arial" panose="020B0604020202020204" pitchFamily="34" charset="0"/>
              </a:rPr>
              <a:t> </a:t>
            </a:r>
            <a:r>
              <a:rPr lang="ru-RU" sz="1500" i="1" dirty="0">
                <a:ea typeface="+mn-ea"/>
                <a:cs typeface="Arial" panose="020B0604020202020204" pitchFamily="34" charset="0"/>
              </a:rPr>
              <a:t>(% от опрошенных, один ответ)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3231518378"/>
              </p:ext>
            </p:extLst>
          </p:nvPr>
        </p:nvGraphicFramePr>
        <p:xfrm>
          <a:off x="-8733" y="2237681"/>
          <a:ext cx="9152733" cy="372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02130" y="5843566"/>
            <a:ext cx="8783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algn="just" defTabSz="914400"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55% россиян, вовлеченных в добровольческую работу, тратят на нее не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более 10 часов в месяц</a:t>
            </a:r>
            <a:endParaRPr lang="ru-RU" sz="1400" b="1" dirty="0" smtClean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84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255588" y="1365061"/>
            <a:ext cx="87175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r>
              <a:rPr lang="ru-RU" sz="1300" b="1" dirty="0" smtClean="0">
                <a:solidFill>
                  <a:schemeClr val="tx2"/>
                </a:solidFill>
              </a:rPr>
              <a:t>Анализ соответствий </a:t>
            </a:r>
            <a:r>
              <a:rPr lang="ru-RU" sz="1300" dirty="0" smtClean="0">
                <a:solidFill>
                  <a:schemeClr val="tx2"/>
                </a:solidFill>
              </a:rPr>
              <a:t>- это разведочный метод, использующийся, когда отсутствуют априорные гипотезы, но необходимо найти характеристики, по которым исследуемые объекты наиболее различаются. </a:t>
            </a:r>
            <a:r>
              <a:rPr lang="ru-RU" sz="1300" b="1" dirty="0" smtClean="0">
                <a:solidFill>
                  <a:schemeClr val="tx2"/>
                </a:solidFill>
              </a:rPr>
              <a:t>Анализ соответствий </a:t>
            </a:r>
            <a:r>
              <a:rPr lang="ru-RU" sz="1300" dirty="0" smtClean="0">
                <a:solidFill>
                  <a:schemeClr val="tx2"/>
                </a:solidFill>
              </a:rPr>
              <a:t>дает возможность определить наличие связей между двумя переменными, а также визуально их представить. Он отображает данные как точки на плоскости, наглядно демонстрируя структурные связи между ними. </a:t>
            </a:r>
            <a:r>
              <a:rPr lang="ru-RU" sz="1300" b="1" dirty="0" smtClean="0">
                <a:solidFill>
                  <a:schemeClr val="tx2"/>
                </a:solidFill>
              </a:rPr>
              <a:t>Чем выше взаимозависимость, тем ближе переменные из двух категорий расположены друг к другу</a:t>
            </a:r>
            <a:r>
              <a:rPr lang="ru-RU" sz="1300" dirty="0" smtClean="0">
                <a:solidFill>
                  <a:schemeClr val="tx2"/>
                </a:solidFill>
              </a:rPr>
              <a:t>. </a:t>
            </a:r>
            <a:endParaRPr lang="ru-RU" sz="1300" dirty="0" smtClean="0"/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anose="020B0604020202020204" pitchFamily="34" charset="0"/>
              <a:buChar char="■"/>
            </a:pPr>
            <a:r>
              <a:rPr lang="ru-RU" sz="1300" dirty="0" smtClean="0">
                <a:solidFill>
                  <a:schemeClr val="tx2"/>
                </a:solidFill>
              </a:rPr>
              <a:t>Анализ соответствий по переменным </a:t>
            </a:r>
            <a:r>
              <a:rPr lang="ru-RU" sz="1300" b="1" u="sng" dirty="0" smtClean="0">
                <a:solidFill>
                  <a:schemeClr val="tx2"/>
                </a:solidFill>
              </a:rPr>
              <a:t>Время, затрачиваемое на безвозмездную помощь / направления помощи</a:t>
            </a:r>
            <a:r>
              <a:rPr lang="ru-RU" sz="1300" dirty="0" smtClean="0">
                <a:solidFill>
                  <a:schemeClr val="tx2"/>
                </a:solidFill>
              </a:rPr>
              <a:t> показал, что: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250" dirty="0" smtClean="0">
                <a:solidFill>
                  <a:schemeClr val="tx2"/>
                </a:solidFill>
              </a:rPr>
              <a:t>Россияне, которые тратят на безвозмездную помощь </a:t>
            </a:r>
            <a:r>
              <a:rPr lang="ru-RU" sz="1250" b="1" dirty="0" smtClean="0">
                <a:solidFill>
                  <a:schemeClr val="tx2"/>
                </a:solidFill>
              </a:rPr>
              <a:t>менее 1 часа</a:t>
            </a:r>
            <a:r>
              <a:rPr lang="ru-RU" sz="1250" dirty="0" smtClean="0">
                <a:solidFill>
                  <a:schemeClr val="tx2"/>
                </a:solidFill>
              </a:rPr>
              <a:t>, чаще остальных выбирают такие направления помощи, как 1) помощь людям, детям-сиротам, семьям, оказавшимся в трудной жизненной ситуации, тяжелобольным, 2) перечисление денежных средств фондам, передача продуктов, одежды.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250" dirty="0" smtClean="0">
                <a:solidFill>
                  <a:schemeClr val="tx2"/>
                </a:solidFill>
              </a:rPr>
              <a:t>Россияне, которые тратят на безвозмездную помощь </a:t>
            </a:r>
            <a:r>
              <a:rPr lang="ru-RU" sz="1250" b="1" dirty="0" smtClean="0">
                <a:solidFill>
                  <a:schemeClr val="tx2"/>
                </a:solidFill>
              </a:rPr>
              <a:t>1-3 часа</a:t>
            </a:r>
            <a:r>
              <a:rPr lang="ru-RU" sz="1250" dirty="0" smtClean="0">
                <a:solidFill>
                  <a:schemeClr val="tx2"/>
                </a:solidFill>
              </a:rPr>
              <a:t>, чаще остальных выбирают такие направления помощи, как 1) добровольческая деятельность по месту работы, 2) экологические патрули, акции по сбору мусора, общественный контроль.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250" dirty="0" smtClean="0">
                <a:solidFill>
                  <a:schemeClr val="tx2"/>
                </a:solidFill>
              </a:rPr>
              <a:t>Россияне, которые тратят на безвозмездную помощь </a:t>
            </a:r>
            <a:r>
              <a:rPr lang="ru-RU" sz="1250" b="1" dirty="0" smtClean="0">
                <a:solidFill>
                  <a:schemeClr val="tx2"/>
                </a:solidFill>
              </a:rPr>
              <a:t>3-10 часов</a:t>
            </a:r>
            <a:r>
              <a:rPr lang="ru-RU" sz="1250" dirty="0" smtClean="0">
                <a:solidFill>
                  <a:schemeClr val="tx2"/>
                </a:solidFill>
              </a:rPr>
              <a:t>, чаще остальных выбирают такие направления помощи, как 1) организация и сопровождение соревнований, подготовка спортивных площадок, 2) привлечение людей старшего поколения к добровольческой работе с целью их психологической поддержки.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250" dirty="0" smtClean="0">
                <a:solidFill>
                  <a:schemeClr val="tx2"/>
                </a:solidFill>
              </a:rPr>
              <a:t>Россияне, которые тратят на безвозмездную помощь </a:t>
            </a:r>
            <a:r>
              <a:rPr lang="ru-RU" sz="1250" b="1" dirty="0" smtClean="0">
                <a:solidFill>
                  <a:schemeClr val="tx2"/>
                </a:solidFill>
              </a:rPr>
              <a:t>10-30 часов</a:t>
            </a:r>
            <a:r>
              <a:rPr lang="ru-RU" sz="1250" dirty="0" smtClean="0">
                <a:solidFill>
                  <a:schemeClr val="tx2"/>
                </a:solidFill>
              </a:rPr>
              <a:t>, чаще остальных выбирают такие направления помощи, как 1) поиск пропавших людей, помощь в чрезвычайных ситуациях.</a:t>
            </a:r>
          </a:p>
          <a:p>
            <a:pPr marL="539750" indent="-269875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  <a:tabLst>
                <a:tab pos="539750" algn="l"/>
              </a:tabLst>
            </a:pPr>
            <a:r>
              <a:rPr lang="ru-RU" sz="1250" dirty="0" smtClean="0">
                <a:solidFill>
                  <a:schemeClr val="tx2"/>
                </a:solidFill>
              </a:rPr>
              <a:t>Россияне, которые тратят на безвозмездную помощь </a:t>
            </a:r>
            <a:r>
              <a:rPr lang="ru-RU" sz="1250" b="1" dirty="0" smtClean="0">
                <a:solidFill>
                  <a:schemeClr val="tx2"/>
                </a:solidFill>
              </a:rPr>
              <a:t>более 30 часов</a:t>
            </a:r>
            <a:r>
              <a:rPr lang="ru-RU" sz="1250" dirty="0" smtClean="0">
                <a:solidFill>
                  <a:schemeClr val="tx2"/>
                </a:solidFill>
              </a:rPr>
              <a:t>, чаще остальных выбирают такие направления помощи, как 1) участие в работе народных дружин, постов; 2) оказание квалифицированной помощи в медучреждениях, госпиталях; 3) организация мероприятий, работа волонтерами на выставках, фестивалях; 4) организация детских лагерей, чтение лекций, проведение выставок.</a:t>
            </a:r>
            <a:endParaRPr lang="ru-RU" sz="1250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349375" y="255178"/>
            <a:ext cx="7499499" cy="6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Время, затрачиваемое на безвозмездную помощь и направления этой помощи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анализ соответствий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85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627" y="0"/>
            <a:ext cx="9144000" cy="685800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349375" y="255178"/>
            <a:ext cx="7499499" cy="65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Время, затрачиваемое на безвозмездную помощь и направления этой помощи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cs typeface="Arial" pitchFamily="34" charset="0"/>
              </a:rPr>
              <a:t>анализ соответствий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 noGrp="1"/>
          </p:cNvGraphicFramePr>
          <p:nvPr/>
        </p:nvGraphicFramePr>
        <p:xfrm>
          <a:off x="-9627" y="1260908"/>
          <a:ext cx="9144000" cy="520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Овал 21"/>
          <p:cNvSpPr>
            <a:spLocks noChangeArrowheads="1"/>
          </p:cNvSpPr>
          <p:nvPr/>
        </p:nvSpPr>
        <p:spPr bwMode="auto">
          <a:xfrm rot="3840127">
            <a:off x="5709361" y="1302439"/>
            <a:ext cx="1817528" cy="4047750"/>
          </a:xfrm>
          <a:prstGeom prst="ellipse">
            <a:avLst/>
          </a:prstGeom>
          <a:solidFill>
            <a:srgbClr val="D6E3BC">
              <a:alpha val="20000"/>
            </a:srgb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вал 21"/>
          <p:cNvSpPr>
            <a:spLocks noChangeArrowheads="1"/>
          </p:cNvSpPr>
          <p:nvPr/>
        </p:nvSpPr>
        <p:spPr bwMode="auto">
          <a:xfrm rot="18252740">
            <a:off x="4771884" y="4037760"/>
            <a:ext cx="1459283" cy="2838009"/>
          </a:xfrm>
          <a:prstGeom prst="ellipse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22"/>
          <p:cNvSpPr>
            <a:spLocks noChangeArrowheads="1"/>
          </p:cNvSpPr>
          <p:nvPr/>
        </p:nvSpPr>
        <p:spPr bwMode="auto">
          <a:xfrm rot="16852440">
            <a:off x="1232895" y="1196483"/>
            <a:ext cx="1615022" cy="3845181"/>
          </a:xfrm>
          <a:prstGeom prst="ellipse">
            <a:avLst/>
          </a:prstGeom>
          <a:solidFill>
            <a:srgbClr val="FBD4B4">
              <a:alpha val="20000"/>
            </a:srgb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Овал 21"/>
          <p:cNvSpPr>
            <a:spLocks noChangeArrowheads="1"/>
          </p:cNvSpPr>
          <p:nvPr/>
        </p:nvSpPr>
        <p:spPr bwMode="auto">
          <a:xfrm rot="21338189">
            <a:off x="2596757" y="1340337"/>
            <a:ext cx="2134042" cy="1211475"/>
          </a:xfrm>
          <a:prstGeom prst="ellipse">
            <a:avLst/>
          </a:prstGeom>
          <a:solidFill>
            <a:srgbClr val="D6E3BC">
              <a:alpha val="20000"/>
            </a:srgbClr>
          </a:solidFill>
          <a:ln w="6350">
            <a:solidFill>
              <a:srgbClr val="D9D9D9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86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87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79132" y="2255838"/>
            <a:ext cx="8537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ОЦЕНКА РОЛИ РАЗЛИЧНЫХ ИНСТИТУТОВ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В РАЗВИТИИ ДОБРОВОЛЬЧЕСТВА (ВОЛОНТЕРСТВА)</a:t>
            </a:r>
            <a:endParaRPr lang="ru-RU" sz="28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87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88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5" y="144379"/>
            <a:ext cx="7794625" cy="97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Как вы думаете, способствуют ли развитию добровольчества в нашей стране…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0256" y="1322272"/>
            <a:ext cx="85667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«Как </a:t>
            </a:r>
            <a:r>
              <a:rPr lang="ru-RU" sz="1500" b="1" dirty="0">
                <a:cs typeface="Arial" panose="020B0604020202020204" pitchFamily="34" charset="0"/>
              </a:rPr>
              <a:t>вы думаете, способствуют ли развитию добровольчества в нашей стране</a:t>
            </a:r>
            <a:r>
              <a:rPr lang="ru-RU" sz="1500" b="1" dirty="0" smtClean="0">
                <a:cs typeface="Arial" panose="020B0604020202020204" pitchFamily="34" charset="0"/>
              </a:rPr>
              <a:t>…» </a:t>
            </a: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опрошенных, один вариант)</a:t>
            </a:r>
            <a:r>
              <a:rPr lang="ru-RU" sz="1500" i="1" u="sng" dirty="0"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659754703"/>
              </p:ext>
            </p:extLst>
          </p:nvPr>
        </p:nvGraphicFramePr>
        <p:xfrm>
          <a:off x="0" y="1878282"/>
          <a:ext cx="9144000" cy="45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88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7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89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5" y="-12062"/>
            <a:ext cx="77946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>
                <a:solidFill>
                  <a:prstClr val="white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Как вы думаете, способствуют ли развитию добровольчества в нашей стране…</a:t>
            </a:r>
            <a:endParaRPr lang="en-US" sz="2600" b="1" dirty="0">
              <a:solidFill>
                <a:prstClr val="white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255588" y="1322272"/>
            <a:ext cx="86959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«Как </a:t>
            </a:r>
            <a:r>
              <a:rPr lang="ru-RU" sz="1500" b="1" dirty="0">
                <a:cs typeface="Arial" panose="020B0604020202020204" pitchFamily="34" charset="0"/>
              </a:rPr>
              <a:t>вы думаете, способствуют ли развитию добровольчества в нашей стране</a:t>
            </a:r>
            <a:r>
              <a:rPr lang="ru-RU" sz="1500" b="1" dirty="0" smtClean="0">
                <a:cs typeface="Arial" panose="020B0604020202020204" pitchFamily="34" charset="0"/>
              </a:rPr>
              <a:t>…» </a:t>
            </a:r>
            <a:r>
              <a:rPr lang="ru-RU" sz="1500" i="1" dirty="0" smtClean="0">
                <a:cs typeface="Arial" panose="020B0604020202020204" pitchFamily="34" charset="0"/>
              </a:rPr>
              <a:t>(% </a:t>
            </a:r>
            <a:r>
              <a:rPr lang="ru-RU" sz="1500" i="1" dirty="0">
                <a:cs typeface="Arial" panose="020B0604020202020204" pitchFamily="34" charset="0"/>
              </a:rPr>
              <a:t>опрошенных, один вариант)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481036533"/>
              </p:ext>
            </p:extLst>
          </p:nvPr>
        </p:nvGraphicFramePr>
        <p:xfrm>
          <a:off x="0" y="1874953"/>
          <a:ext cx="9144000" cy="455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89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95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>
                <a:solidFill>
                  <a:srgbClr val="FFFFFF"/>
                </a:solidFill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9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9</a:t>
            </a:fld>
            <a:endParaRPr lang="en-US" sz="1600" b="1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-3178" y="2117339"/>
          <a:ext cx="9147178" cy="33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60958" y="5591175"/>
            <a:ext cx="86189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  <a:tabLst>
                <a:tab pos="6300788" algn="r"/>
              </a:tabLst>
            </a:pPr>
            <a:r>
              <a:rPr kumimoji="0" lang="ru-RU" sz="14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Значительно чаще, чем в среднем говорили о том, что </a:t>
            </a:r>
            <a:r>
              <a:rPr lang="ru-RU" sz="14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следует помогать другим людям </a:t>
            </a:r>
            <a:r>
              <a:rPr lang="ru-RU" sz="1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студенты, курсанты (95%); значительно реже - те, кто не работает, но ищет работу (75%)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85737" y="1332508"/>
            <a:ext cx="86887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cs typeface="Arial" panose="020B0604020202020204" pitchFamily="34" charset="0"/>
              </a:rPr>
              <a:t>Распределение ответов на вопрос: «По вашему мнению, нужно ли помогать людям, нуждающимся в помощи, но лично вам незнакомым?» в зависимости от </a:t>
            </a:r>
            <a:r>
              <a:rPr lang="ru-RU" sz="1500" b="1" u="sng" dirty="0" smtClean="0">
                <a:cs typeface="Arial" panose="020B0604020202020204" pitchFamily="34" charset="0"/>
              </a:rPr>
              <a:t>рода занятий</a:t>
            </a:r>
            <a:r>
              <a:rPr lang="ru-RU" sz="1500" b="1" dirty="0" smtClean="0">
                <a:cs typeface="Arial" panose="020B0604020202020204" pitchFamily="34" charset="0"/>
              </a:rPr>
              <a:t> </a:t>
            </a:r>
            <a:r>
              <a:rPr lang="ru-RU" sz="1500" i="1" dirty="0" smtClean="0">
                <a:cs typeface="Arial" panose="020B0604020202020204" pitchFamily="34" charset="0"/>
              </a:rPr>
              <a:t>(% от опрошенных)</a:t>
            </a:r>
            <a:r>
              <a:rPr lang="en-US" sz="1500" b="1" dirty="0" smtClean="0">
                <a:cs typeface="Arial" panose="020B0604020202020204" pitchFamily="34" charset="0"/>
              </a:rPr>
              <a:t> </a:t>
            </a:r>
            <a:endParaRPr lang="ru-RU" sz="15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0958" y="4337050"/>
            <a:ext cx="8777167" cy="49483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lgDash"/>
          </a:ln>
          <a:effectLst>
            <a:outerShdw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1549666" y="157027"/>
            <a:ext cx="7324827" cy="8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Отношение к помощи людям 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род занятий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90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279132" y="2255838"/>
            <a:ext cx="85378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РЕГРЕССИОННЫЙ АНАЛИЗ: СТАТИСТИЧЕСКИЕ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cs typeface="Arial" panose="020B0604020202020204" pitchFamily="34" charset="0"/>
              </a:rPr>
              <a:t>ЗАКОНОМЕРНОСТИ В РЕШЕНИЯХ ОБ УЧАСТИИ В ВОЛОНТЕРСКОЙ </a:t>
            </a:r>
            <a:r>
              <a:rPr lang="ru-RU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ДЕЯТЕЛЬНОСТИ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90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0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91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9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6" y="48221"/>
            <a:ext cx="7592494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Регрессионный анализ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</a:rPr>
              <a:t>статистические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закономерности в решениях об участии в волонтерской деятельности (1)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255588" y="1336431"/>
            <a:ext cx="8590030" cy="52552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65113" indent="-265113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F82"/>
                </a:solidFill>
              </a:rPr>
              <a:t>Для более глубокого понимания механизмов, стоящих за решениями об участии в волонтерской деятельности, был применен регрессионный анализ. </a:t>
            </a:r>
          </a:p>
          <a:p>
            <a:pPr marL="265113" indent="-265113" algn="just">
              <a:spcBef>
                <a:spcPts val="2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F82"/>
                </a:solidFill>
              </a:rPr>
              <a:t>В качестве зависимых переменных были выбраны ответы на следующие вопросы</a:t>
            </a:r>
            <a:r>
              <a:rPr lang="en-US" sz="1600" dirty="0" smtClean="0">
                <a:solidFill>
                  <a:srgbClr val="003F82"/>
                </a:solidFill>
              </a:rPr>
              <a:t>:</a:t>
            </a:r>
            <a:endParaRPr lang="ru-RU" sz="1600" dirty="0" smtClean="0">
              <a:solidFill>
                <a:srgbClr val="003F82"/>
              </a:solidFill>
            </a:endParaRPr>
          </a:p>
          <a:p>
            <a:pPr marL="742950" lvl="1" indent="-290513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300" i="1" dirty="0" smtClean="0">
                <a:solidFill>
                  <a:srgbClr val="003F82"/>
                </a:solidFill>
              </a:rPr>
              <a:t>Отношение к помощи людям</a:t>
            </a:r>
            <a:r>
              <a:rPr lang="ru-RU" sz="1300" dirty="0" smtClean="0">
                <a:solidFill>
                  <a:srgbClr val="003F82"/>
                </a:solidFill>
              </a:rPr>
              <a:t>: По вашему мнению, нужно ли помогать людям, нуждающимся в помощи, но лично вам незнакомым? (1 – скорее да, да</a:t>
            </a:r>
            <a:r>
              <a:rPr lang="en-US" sz="1300" dirty="0" smtClean="0">
                <a:solidFill>
                  <a:srgbClr val="003F82"/>
                </a:solidFill>
              </a:rPr>
              <a:t>; </a:t>
            </a:r>
            <a:r>
              <a:rPr lang="ru-RU" sz="1300" dirty="0" smtClean="0">
                <a:solidFill>
                  <a:srgbClr val="003F82"/>
                </a:solidFill>
              </a:rPr>
              <a:t>0</a:t>
            </a:r>
            <a:r>
              <a:rPr lang="en-US" sz="1300" dirty="0" smtClean="0">
                <a:solidFill>
                  <a:srgbClr val="003F82"/>
                </a:solidFill>
              </a:rPr>
              <a:t> </a:t>
            </a:r>
            <a:r>
              <a:rPr lang="ru-RU" sz="1300" dirty="0" smtClean="0">
                <a:solidFill>
                  <a:srgbClr val="003F82"/>
                </a:solidFill>
              </a:rPr>
              <a:t>– скорее нет, нет)</a:t>
            </a:r>
            <a:r>
              <a:rPr lang="en-US" sz="1300" dirty="0" smtClean="0">
                <a:solidFill>
                  <a:srgbClr val="003F82"/>
                </a:solidFill>
              </a:rPr>
              <a:t>;</a:t>
            </a:r>
            <a:endParaRPr lang="ru-RU" sz="1300" dirty="0" smtClean="0">
              <a:solidFill>
                <a:srgbClr val="003F82"/>
              </a:solidFill>
            </a:endParaRPr>
          </a:p>
          <a:p>
            <a:pPr marL="742950" lvl="1" indent="-290513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300" i="1" dirty="0" smtClean="0">
                <a:solidFill>
                  <a:srgbClr val="003F82"/>
                </a:solidFill>
              </a:rPr>
              <a:t>Факт помощи деньгами</a:t>
            </a:r>
            <a:r>
              <a:rPr lang="ru-RU" sz="1300" dirty="0" smtClean="0">
                <a:solidFill>
                  <a:srgbClr val="003F82"/>
                </a:solidFill>
              </a:rPr>
              <a:t>: Приходилось ли вам за последний год безвозмездно помогать незнакомым нуждающимся людям деньгами? (1</a:t>
            </a:r>
            <a:r>
              <a:rPr lang="en-US" sz="1300" dirty="0" smtClean="0">
                <a:solidFill>
                  <a:srgbClr val="003F82"/>
                </a:solidFill>
              </a:rPr>
              <a:t> </a:t>
            </a:r>
            <a:r>
              <a:rPr lang="ru-RU" sz="1300" dirty="0" smtClean="0">
                <a:solidFill>
                  <a:srgbClr val="003F82"/>
                </a:solidFill>
              </a:rPr>
              <a:t>– да</a:t>
            </a:r>
            <a:r>
              <a:rPr lang="en-US" sz="1300" dirty="0" smtClean="0">
                <a:solidFill>
                  <a:srgbClr val="003F82"/>
                </a:solidFill>
              </a:rPr>
              <a:t>;</a:t>
            </a:r>
            <a:r>
              <a:rPr lang="ru-RU" sz="1300" dirty="0" smtClean="0">
                <a:solidFill>
                  <a:srgbClr val="003F82"/>
                </a:solidFill>
              </a:rPr>
              <a:t> 0</a:t>
            </a:r>
            <a:r>
              <a:rPr lang="en-US" sz="1300" dirty="0" smtClean="0">
                <a:solidFill>
                  <a:srgbClr val="003F82"/>
                </a:solidFill>
              </a:rPr>
              <a:t> </a:t>
            </a:r>
            <a:r>
              <a:rPr lang="ru-RU" sz="1300" dirty="0" smtClean="0">
                <a:solidFill>
                  <a:srgbClr val="003F82"/>
                </a:solidFill>
              </a:rPr>
              <a:t>– нет)</a:t>
            </a:r>
            <a:r>
              <a:rPr lang="en-US" sz="1300" dirty="0" smtClean="0">
                <a:solidFill>
                  <a:srgbClr val="003F82"/>
                </a:solidFill>
              </a:rPr>
              <a:t>;</a:t>
            </a:r>
            <a:endParaRPr lang="ru-RU" sz="1300" dirty="0" smtClean="0">
              <a:solidFill>
                <a:srgbClr val="003F82"/>
              </a:solidFill>
            </a:endParaRPr>
          </a:p>
          <a:p>
            <a:pPr marL="742950" lvl="1" indent="-290513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300" i="1" dirty="0" smtClean="0">
                <a:solidFill>
                  <a:srgbClr val="003F82"/>
                </a:solidFill>
              </a:rPr>
              <a:t>Факт помощи вещами</a:t>
            </a:r>
            <a:r>
              <a:rPr lang="ru-RU" sz="1300" dirty="0" smtClean="0">
                <a:solidFill>
                  <a:srgbClr val="003F82"/>
                </a:solidFill>
              </a:rPr>
              <a:t>: Приходилось ли вам за последний год безвозмездно помогать незнакомым нуждающимся людям вещами? (1</a:t>
            </a:r>
            <a:r>
              <a:rPr lang="en-US" sz="1300" dirty="0" smtClean="0">
                <a:solidFill>
                  <a:srgbClr val="003F82"/>
                </a:solidFill>
              </a:rPr>
              <a:t> </a:t>
            </a:r>
            <a:r>
              <a:rPr lang="ru-RU" sz="1300" dirty="0" smtClean="0">
                <a:solidFill>
                  <a:srgbClr val="003F82"/>
                </a:solidFill>
              </a:rPr>
              <a:t>– да; 0</a:t>
            </a:r>
            <a:r>
              <a:rPr lang="en-US" sz="1300" dirty="0" smtClean="0">
                <a:solidFill>
                  <a:srgbClr val="003F82"/>
                </a:solidFill>
              </a:rPr>
              <a:t> </a:t>
            </a:r>
            <a:r>
              <a:rPr lang="ru-RU" sz="1300" dirty="0" smtClean="0">
                <a:solidFill>
                  <a:srgbClr val="003F82"/>
                </a:solidFill>
              </a:rPr>
              <a:t>– нет)</a:t>
            </a:r>
            <a:r>
              <a:rPr lang="en-US" sz="1300" dirty="0" smtClean="0">
                <a:solidFill>
                  <a:srgbClr val="003F82"/>
                </a:solidFill>
              </a:rPr>
              <a:t>;</a:t>
            </a:r>
            <a:endParaRPr lang="ru-RU" sz="1300" dirty="0" smtClean="0">
              <a:solidFill>
                <a:srgbClr val="003F82"/>
              </a:solidFill>
            </a:endParaRPr>
          </a:p>
          <a:p>
            <a:pPr marL="742950" lvl="1" indent="-290513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300" i="1" dirty="0" smtClean="0">
                <a:solidFill>
                  <a:srgbClr val="003F82"/>
                </a:solidFill>
              </a:rPr>
              <a:t>Факт помощи действиями</a:t>
            </a:r>
            <a:r>
              <a:rPr lang="ru-RU" sz="1300" dirty="0" smtClean="0">
                <a:solidFill>
                  <a:srgbClr val="003F82"/>
                </a:solidFill>
              </a:rPr>
              <a:t>: Приходилось ли вам за последний год безвозмездно помогать незнакомым нуждающимся людям какими-то действиями, поступками? (1</a:t>
            </a:r>
            <a:r>
              <a:rPr lang="en-US" sz="1300" dirty="0" smtClean="0">
                <a:solidFill>
                  <a:srgbClr val="003F82"/>
                </a:solidFill>
              </a:rPr>
              <a:t> </a:t>
            </a:r>
            <a:r>
              <a:rPr lang="ru-RU" sz="1300" dirty="0" smtClean="0">
                <a:solidFill>
                  <a:srgbClr val="003F82"/>
                </a:solidFill>
              </a:rPr>
              <a:t>– да; 0</a:t>
            </a:r>
            <a:r>
              <a:rPr lang="en-US" sz="1300" dirty="0" smtClean="0">
                <a:solidFill>
                  <a:srgbClr val="003F82"/>
                </a:solidFill>
              </a:rPr>
              <a:t> </a:t>
            </a:r>
            <a:r>
              <a:rPr lang="ru-RU" sz="1300" dirty="0" smtClean="0">
                <a:solidFill>
                  <a:srgbClr val="003F82"/>
                </a:solidFill>
              </a:rPr>
              <a:t>– нет)</a:t>
            </a:r>
            <a:r>
              <a:rPr lang="en-US" sz="1300" dirty="0" smtClean="0">
                <a:solidFill>
                  <a:srgbClr val="003F82"/>
                </a:solidFill>
              </a:rPr>
              <a:t>;</a:t>
            </a:r>
            <a:endParaRPr lang="ru-RU" sz="1300" dirty="0" smtClean="0">
              <a:solidFill>
                <a:srgbClr val="003F82"/>
              </a:solidFill>
            </a:endParaRPr>
          </a:p>
          <a:p>
            <a:pPr marL="742950" lvl="1" indent="-290513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300" i="1" dirty="0" smtClean="0">
                <a:solidFill>
                  <a:srgbClr val="003F82"/>
                </a:solidFill>
              </a:rPr>
              <a:t>Факт участия в волонтерской деятельности</a:t>
            </a:r>
            <a:r>
              <a:rPr lang="en-US" sz="1300" dirty="0" smtClean="0">
                <a:solidFill>
                  <a:srgbClr val="003F82"/>
                </a:solidFill>
              </a:rPr>
              <a:t>:</a:t>
            </a:r>
            <a:r>
              <a:rPr lang="ru-RU" sz="1300" dirty="0" smtClean="0">
                <a:solidFill>
                  <a:srgbClr val="003F82"/>
                </a:solidFill>
              </a:rPr>
              <a:t> 1, если в хотя бы одном из трех предыдущих вопросов был дан ответ </a:t>
            </a:r>
            <a:r>
              <a:rPr lang="en-US" sz="1300" dirty="0" smtClean="0">
                <a:solidFill>
                  <a:srgbClr val="003F82"/>
                </a:solidFill>
              </a:rPr>
              <a:t>“</a:t>
            </a:r>
            <a:r>
              <a:rPr lang="ru-RU" sz="1300" dirty="0" smtClean="0">
                <a:solidFill>
                  <a:srgbClr val="003F82"/>
                </a:solidFill>
              </a:rPr>
              <a:t>Да</a:t>
            </a:r>
            <a:r>
              <a:rPr lang="en-US" sz="1300" dirty="0" smtClean="0">
                <a:solidFill>
                  <a:srgbClr val="003F82"/>
                </a:solidFill>
              </a:rPr>
              <a:t>”; 0 </a:t>
            </a:r>
            <a:r>
              <a:rPr lang="ru-RU" sz="1300" dirty="0" smtClean="0">
                <a:solidFill>
                  <a:srgbClr val="003F82"/>
                </a:solidFill>
              </a:rPr>
              <a:t>– </a:t>
            </a:r>
            <a:r>
              <a:rPr lang="en-US" sz="1300" dirty="0" smtClean="0">
                <a:solidFill>
                  <a:srgbClr val="003F82"/>
                </a:solidFill>
              </a:rPr>
              <a:t> </a:t>
            </a:r>
            <a:r>
              <a:rPr lang="ru-RU" sz="1300" dirty="0" smtClean="0">
                <a:solidFill>
                  <a:srgbClr val="003F82"/>
                </a:solidFill>
              </a:rPr>
              <a:t>иначе</a:t>
            </a:r>
            <a:r>
              <a:rPr lang="en-US" sz="1300" dirty="0" smtClean="0">
                <a:solidFill>
                  <a:srgbClr val="003F82"/>
                </a:solidFill>
              </a:rPr>
              <a:t>;</a:t>
            </a:r>
            <a:endParaRPr lang="ru-RU" sz="1300" dirty="0" smtClean="0">
              <a:solidFill>
                <a:srgbClr val="003F82"/>
              </a:solidFill>
            </a:endParaRPr>
          </a:p>
          <a:p>
            <a:pPr marL="742950" lvl="1" indent="-290513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300" i="1" dirty="0" smtClean="0">
                <a:solidFill>
                  <a:srgbClr val="003F82"/>
                </a:solidFill>
              </a:rPr>
              <a:t>Социальная оценка </a:t>
            </a:r>
            <a:r>
              <a:rPr lang="ru-RU" sz="1300" i="1" dirty="0" err="1" smtClean="0">
                <a:solidFill>
                  <a:srgbClr val="003F82"/>
                </a:solidFill>
              </a:rPr>
              <a:t>волонтерства</a:t>
            </a:r>
            <a:r>
              <a:rPr lang="ru-RU" sz="1300" dirty="0" smtClean="0">
                <a:solidFill>
                  <a:srgbClr val="003F82"/>
                </a:solidFill>
              </a:rPr>
              <a:t>: Как вы думаете, способствует ли решению проблем, стоящих перед нашим обществом, деятельность волонтеров, добровольцев, всех тех, кто на безвозмездной основе помогает незнакомым людям. (1 – скорее способствует, способствует; 0 – скорее всего не способствует, не способствует)</a:t>
            </a:r>
            <a:r>
              <a:rPr lang="en-US" sz="1300" dirty="0" smtClean="0">
                <a:solidFill>
                  <a:srgbClr val="003F82"/>
                </a:solidFill>
              </a:rPr>
              <a:t>;</a:t>
            </a:r>
            <a:endParaRPr lang="ru-RU" sz="1300" dirty="0" smtClean="0">
              <a:solidFill>
                <a:srgbClr val="003F82"/>
              </a:solidFill>
            </a:endParaRPr>
          </a:p>
          <a:p>
            <a:pPr marL="742950" lvl="1" indent="-290513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300" i="1" dirty="0" smtClean="0">
                <a:solidFill>
                  <a:srgbClr val="003F82"/>
                </a:solidFill>
              </a:rPr>
              <a:t>Самоопределение как волонтера</a:t>
            </a:r>
            <a:r>
              <a:rPr lang="ru-RU" sz="1300" dirty="0" smtClean="0">
                <a:solidFill>
                  <a:srgbClr val="003F82"/>
                </a:solidFill>
              </a:rPr>
              <a:t>: Можно ли вас назвать волонтером? (1 – скорее да, да; 0 – скорее нет, нет)</a:t>
            </a:r>
            <a:r>
              <a:rPr lang="en-US" sz="1300" dirty="0" smtClean="0">
                <a:solidFill>
                  <a:srgbClr val="003F82"/>
                </a:solidFill>
              </a:rPr>
              <a:t>;</a:t>
            </a:r>
            <a:endParaRPr lang="ru-RU" sz="1300" dirty="0" smtClean="0">
              <a:solidFill>
                <a:srgbClr val="003F82"/>
              </a:solidFill>
            </a:endParaRPr>
          </a:p>
          <a:p>
            <a:pPr marL="742950" lvl="1" indent="-290513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300" i="1" dirty="0" smtClean="0">
                <a:solidFill>
                  <a:srgbClr val="003F82"/>
                </a:solidFill>
              </a:rPr>
              <a:t>Регистрация на сайте для волонтеров</a:t>
            </a:r>
            <a:r>
              <a:rPr lang="en-US" sz="1300" dirty="0" smtClean="0">
                <a:solidFill>
                  <a:srgbClr val="003F82"/>
                </a:solidFill>
              </a:rPr>
              <a:t>: </a:t>
            </a:r>
            <a:r>
              <a:rPr lang="ru-RU" sz="1300" dirty="0" smtClean="0">
                <a:solidFill>
                  <a:srgbClr val="003F82"/>
                </a:solidFill>
              </a:rPr>
              <a:t>Если бы существовал специализированный сайт, где добровольцы могли бы узнавать о том, где и когда они могли бы оказать помощь нуждающимся, подобрать себе волонтерскую работу «по душе», зарегистрировались бы вы на таком сайте? (1 – скорее да, да, 0 – не уверен (-а), скорее нет, нет).</a:t>
            </a:r>
            <a:endParaRPr lang="ru-RU" sz="14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91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92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9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6" y="48221"/>
            <a:ext cx="7592494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Регрессионный анализ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</a:rPr>
              <a:t>статистические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закономерности в решениях об участии в волонтерской деятельности (2)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255588" y="1336431"/>
            <a:ext cx="859003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65113" indent="-2651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F82"/>
                </a:solidFill>
              </a:rPr>
              <a:t>В качестве объясняющих переменных используются следующие социально-демографические характеристики респондентов</a:t>
            </a:r>
            <a:r>
              <a:rPr lang="en-US" sz="1600" dirty="0" smtClean="0">
                <a:solidFill>
                  <a:srgbClr val="003F82"/>
                </a:solidFill>
              </a:rPr>
              <a:t>: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i="1" dirty="0" smtClean="0">
                <a:solidFill>
                  <a:srgbClr val="003F82"/>
                </a:solidFill>
              </a:rPr>
              <a:t>Пол</a:t>
            </a:r>
            <a:r>
              <a:rPr lang="en-US" sz="1500" dirty="0" smtClean="0">
                <a:solidFill>
                  <a:srgbClr val="003F82"/>
                </a:solidFill>
              </a:rPr>
              <a:t>;</a:t>
            </a:r>
            <a:endParaRPr lang="ru-RU" sz="1500" dirty="0" smtClean="0">
              <a:solidFill>
                <a:srgbClr val="003F82"/>
              </a:solidFill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i="1" dirty="0" smtClean="0">
                <a:solidFill>
                  <a:srgbClr val="003F82"/>
                </a:solidFill>
              </a:rPr>
              <a:t>Возраст</a:t>
            </a:r>
            <a:r>
              <a:rPr lang="ru-RU" sz="1500" dirty="0" smtClean="0">
                <a:solidFill>
                  <a:srgbClr val="003F82"/>
                </a:solidFill>
              </a:rPr>
              <a:t> и возраст в квадрате</a:t>
            </a:r>
            <a:r>
              <a:rPr lang="en-US" sz="1500" dirty="0" smtClean="0">
                <a:solidFill>
                  <a:srgbClr val="003F82"/>
                </a:solidFill>
              </a:rPr>
              <a:t>;</a:t>
            </a:r>
            <a:endParaRPr lang="ru-RU" sz="1500" dirty="0" smtClean="0">
              <a:solidFill>
                <a:srgbClr val="003F82"/>
              </a:solidFill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i="1" dirty="0" smtClean="0">
                <a:solidFill>
                  <a:srgbClr val="003F82"/>
                </a:solidFill>
              </a:rPr>
              <a:t>Образование</a:t>
            </a:r>
            <a:r>
              <a:rPr lang="ru-RU" sz="1500" dirty="0" smtClean="0">
                <a:solidFill>
                  <a:srgbClr val="003F82"/>
                </a:solidFill>
              </a:rPr>
              <a:t>. Уровень образования респондента (7 категорий, базовая категория</a:t>
            </a:r>
            <a:r>
              <a:rPr lang="en-US" sz="1500" dirty="0" smtClean="0">
                <a:solidFill>
                  <a:srgbClr val="003F82"/>
                </a:solidFill>
              </a:rPr>
              <a:t> </a:t>
            </a:r>
            <a:r>
              <a:rPr lang="ru-RU" sz="1500" dirty="0" smtClean="0">
                <a:solidFill>
                  <a:srgbClr val="003F82"/>
                </a:solidFill>
              </a:rPr>
              <a:t>– неполное среднее и ниже)</a:t>
            </a:r>
            <a:r>
              <a:rPr lang="en-US" sz="1500" dirty="0" smtClean="0">
                <a:solidFill>
                  <a:srgbClr val="003F82"/>
                </a:solidFill>
              </a:rPr>
              <a:t>;</a:t>
            </a:r>
            <a:endParaRPr lang="ru-RU" sz="1500" dirty="0" smtClean="0">
              <a:solidFill>
                <a:srgbClr val="003F82"/>
              </a:solidFill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i="1" dirty="0" smtClean="0">
                <a:solidFill>
                  <a:srgbClr val="003F82"/>
                </a:solidFill>
              </a:rPr>
              <a:t>Размер населенного пункта</a:t>
            </a:r>
            <a:r>
              <a:rPr lang="ru-RU" sz="1500" dirty="0" smtClean="0">
                <a:solidFill>
                  <a:srgbClr val="003F82"/>
                </a:solidFill>
              </a:rPr>
              <a:t>. Базовая категория – региональный центр. 4 категории</a:t>
            </a:r>
            <a:r>
              <a:rPr lang="en-US" sz="1500" dirty="0" smtClean="0">
                <a:solidFill>
                  <a:srgbClr val="003F82"/>
                </a:solidFill>
              </a:rPr>
              <a:t>;</a:t>
            </a:r>
            <a:endParaRPr lang="ru-RU" sz="1500" dirty="0" smtClean="0">
              <a:solidFill>
                <a:srgbClr val="003F82"/>
              </a:solidFill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i="1" dirty="0" smtClean="0">
                <a:solidFill>
                  <a:srgbClr val="003F82"/>
                </a:solidFill>
              </a:rPr>
              <a:t>Доходная группа респондента</a:t>
            </a:r>
            <a:r>
              <a:rPr lang="ru-RU" sz="1500" dirty="0" smtClean="0">
                <a:solidFill>
                  <a:srgbClr val="003F82"/>
                </a:solidFill>
              </a:rPr>
              <a:t>. Базовая категория до 9 тыс.</a:t>
            </a:r>
            <a:r>
              <a:rPr lang="en-US" sz="1500" dirty="0" smtClean="0">
                <a:solidFill>
                  <a:srgbClr val="003F82"/>
                </a:solidFill>
              </a:rPr>
              <a:t> </a:t>
            </a:r>
            <a:r>
              <a:rPr lang="ru-RU" sz="1500" dirty="0" smtClean="0">
                <a:solidFill>
                  <a:srgbClr val="003F82"/>
                </a:solidFill>
              </a:rPr>
              <a:t>руб. (остальные категории: 9-15 тыс., 15-25 тыс., 25-45 тыс. и выше 45)</a:t>
            </a:r>
            <a:r>
              <a:rPr lang="en-US" sz="1500" dirty="0" smtClean="0">
                <a:solidFill>
                  <a:srgbClr val="003F82"/>
                </a:solidFill>
              </a:rPr>
              <a:t>;</a:t>
            </a:r>
            <a:endParaRPr lang="ru-RU" sz="1500" dirty="0" smtClean="0">
              <a:solidFill>
                <a:srgbClr val="003F82"/>
              </a:solidFill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i="1" dirty="0" smtClean="0">
                <a:solidFill>
                  <a:srgbClr val="003F82"/>
                </a:solidFill>
              </a:rPr>
              <a:t>Финансовая ситуация в домохозяйстве респондента</a:t>
            </a:r>
            <a:r>
              <a:rPr lang="ru-RU" sz="1500" dirty="0" smtClean="0">
                <a:solidFill>
                  <a:srgbClr val="003F82"/>
                </a:solidFill>
              </a:rPr>
              <a:t>.  Базовая категория – не хватает денег даже на питание. 6 категорий</a:t>
            </a:r>
            <a:r>
              <a:rPr lang="en-US" sz="1500" dirty="0" smtClean="0">
                <a:solidFill>
                  <a:srgbClr val="003F82"/>
                </a:solidFill>
              </a:rPr>
              <a:t>;</a:t>
            </a:r>
            <a:endParaRPr lang="ru-RU" sz="1500" dirty="0" smtClean="0">
              <a:solidFill>
                <a:srgbClr val="003F82"/>
              </a:solidFill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i="1" dirty="0" smtClean="0">
                <a:solidFill>
                  <a:srgbClr val="003F82"/>
                </a:solidFill>
              </a:rPr>
              <a:t>Локус психологического контроля</a:t>
            </a:r>
            <a:r>
              <a:rPr lang="ru-RU" sz="1500" dirty="0" smtClean="0">
                <a:solidFill>
                  <a:srgbClr val="003F82"/>
                </a:solidFill>
              </a:rPr>
              <a:t>. Базовая категория – внешние обстоятельства в большей мере определяют материальное положение (остальные категории: сам человек и внешние обстоятельства в равной мере определяют материальное положение, сам человек в большей степени определяет свое материальное положение)</a:t>
            </a:r>
            <a:r>
              <a:rPr lang="en-US" sz="1500" dirty="0" smtClean="0">
                <a:solidFill>
                  <a:srgbClr val="003F82"/>
                </a:solidFill>
              </a:rPr>
              <a:t>;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i="1" dirty="0" smtClean="0">
                <a:solidFill>
                  <a:srgbClr val="003F82"/>
                </a:solidFill>
              </a:rPr>
              <a:t>Приходилось ли Вам лично пользоваться интернетом? </a:t>
            </a:r>
            <a:r>
              <a:rPr lang="ru-RU" sz="1500" dirty="0" smtClean="0">
                <a:solidFill>
                  <a:srgbClr val="003F82"/>
                </a:solidFill>
              </a:rPr>
              <a:t>Если да, то когда Вы последний раз пользовались интернетом? (1 – не реже, чем раз за последние три месяца, 0 – иначе)</a:t>
            </a:r>
            <a:r>
              <a:rPr lang="en-US" sz="1500" dirty="0" smtClean="0">
                <a:solidFill>
                  <a:srgbClr val="003F82"/>
                </a:solidFill>
              </a:rPr>
              <a:t>;</a:t>
            </a:r>
            <a:endParaRPr lang="ru-RU" sz="1500" dirty="0" smtClean="0">
              <a:solidFill>
                <a:srgbClr val="003F82"/>
              </a:solidFill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i="1" dirty="0" smtClean="0">
                <a:solidFill>
                  <a:srgbClr val="003F82"/>
                </a:solidFill>
              </a:rPr>
              <a:t>Регион проживания респондента</a:t>
            </a:r>
            <a:r>
              <a:rPr lang="ru-RU" sz="1500" dirty="0" smtClean="0">
                <a:solidFill>
                  <a:srgbClr val="003F82"/>
                </a:solidFill>
              </a:rPr>
              <a:t>. 85 регионов. Базовый</a:t>
            </a:r>
            <a:r>
              <a:rPr lang="en-US" sz="1500" dirty="0" smtClean="0">
                <a:solidFill>
                  <a:srgbClr val="003F82"/>
                </a:solidFill>
              </a:rPr>
              <a:t> </a:t>
            </a:r>
            <a:r>
              <a:rPr lang="ru-RU" sz="1500" dirty="0" smtClean="0">
                <a:solidFill>
                  <a:srgbClr val="003F82"/>
                </a:solidFill>
              </a:rPr>
              <a:t>регион – Москва.</a:t>
            </a:r>
          </a:p>
          <a:p>
            <a:pPr marL="271463" indent="-27146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3F82"/>
                </a:solidFill>
              </a:rPr>
              <a:t>Вариант «Затрудняюсь ответить» был убран из данных</a:t>
            </a:r>
            <a:r>
              <a:rPr lang="en-US" sz="1600" dirty="0" smtClean="0">
                <a:solidFill>
                  <a:srgbClr val="003F82"/>
                </a:solidFill>
              </a:rPr>
              <a:t>.</a:t>
            </a:r>
            <a:endParaRPr lang="ru-RU" sz="1600" dirty="0" smtClean="0">
              <a:solidFill>
                <a:srgbClr val="003F82"/>
              </a:solidFill>
            </a:endParaRP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92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93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9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349376" y="198437"/>
            <a:ext cx="7592494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Регрессионный анализ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ru-RU" sz="2400" b="1" dirty="0" smtClean="0">
                <a:solidFill>
                  <a:schemeClr val="bg1"/>
                </a:solidFill>
              </a:rPr>
              <a:t>модели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и результаты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255588" y="1336431"/>
            <a:ext cx="859003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65113" indent="-2651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3F82"/>
                </a:solidFill>
              </a:rPr>
              <a:t>Модели</a:t>
            </a:r>
            <a:r>
              <a:rPr lang="en-US" sz="1600" b="1" dirty="0" smtClean="0">
                <a:solidFill>
                  <a:srgbClr val="003F82"/>
                </a:solidFill>
              </a:rPr>
              <a:t>:</a:t>
            </a:r>
            <a:endParaRPr lang="ru-RU" sz="1600" b="1" dirty="0" smtClean="0">
              <a:solidFill>
                <a:srgbClr val="003F82"/>
              </a:solidFill>
            </a:endParaRPr>
          </a:p>
          <a:p>
            <a:pPr marL="622300" indent="-350838" algn="just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003F82"/>
                </a:solidFill>
              </a:rPr>
              <a:t>Для лучшей устойчивости результатов были использованы OLS регрессии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  <a:endParaRPr lang="ru-RU" sz="1400" dirty="0" smtClean="0">
              <a:solidFill>
                <a:srgbClr val="003F82"/>
              </a:solidFill>
            </a:endParaRPr>
          </a:p>
          <a:p>
            <a:pPr marL="622300" indent="-350838" algn="just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003F82"/>
                </a:solidFill>
              </a:rPr>
              <a:t>Для включения в модели культурно-экономической однородности использовалась кластеризация респондентов по регионам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  <a:endParaRPr lang="ru-RU" sz="1400" dirty="0" smtClean="0">
              <a:solidFill>
                <a:srgbClr val="003F82"/>
              </a:solidFill>
            </a:endParaRPr>
          </a:p>
          <a:p>
            <a:pPr marL="622300" indent="-350838" algn="just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003F82"/>
                </a:solidFill>
              </a:rPr>
              <a:t>Порядковые объясняющие переменные были разделены на наборы бинарных переменных для лучшего учета </a:t>
            </a:r>
            <a:r>
              <a:rPr lang="ru-RU" sz="1400" dirty="0" err="1" smtClean="0">
                <a:solidFill>
                  <a:srgbClr val="003F82"/>
                </a:solidFill>
              </a:rPr>
              <a:t>гетерогенности</a:t>
            </a:r>
            <a:r>
              <a:rPr lang="en-US" sz="1400" dirty="0" smtClean="0">
                <a:solidFill>
                  <a:srgbClr val="003F82"/>
                </a:solidFill>
              </a:rPr>
              <a:t>.</a:t>
            </a:r>
            <a:r>
              <a:rPr lang="ru-RU" sz="1400" dirty="0" smtClean="0">
                <a:solidFill>
                  <a:srgbClr val="003F82"/>
                </a:solidFill>
              </a:rPr>
              <a:t> Оценки, приведенные при интерпретации, являются обобщением частных результатов данных моделей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622300" indent="-350838" algn="just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003F82"/>
                </a:solidFill>
              </a:rPr>
              <a:t>Для каждой зависимой переменной строилась отдельная модель с общим набором регрессоров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622300" indent="-350838" algn="just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003F82"/>
                </a:solidFill>
              </a:rPr>
              <a:t>В модели для самоопределения себя как волонтера был убран регрессор, отвечающий  использование интернета, так как наблюдались проблемы со сходимостью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  <a:endParaRPr lang="ru-RU" sz="1400" dirty="0" smtClean="0">
              <a:solidFill>
                <a:srgbClr val="003F82"/>
              </a:solidFill>
            </a:endParaRPr>
          </a:p>
          <a:p>
            <a:pPr marL="622300" indent="-350838" algn="just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400" dirty="0" smtClean="0">
                <a:solidFill>
                  <a:srgbClr val="003F82"/>
                </a:solidFill>
              </a:rPr>
              <a:t>В данных моделях коэффициенты показывают на сколько процентов в среднем (при прочих равных) повышается вероятность, что респондент даст утвердительный ответ.</a:t>
            </a:r>
          </a:p>
          <a:p>
            <a:endParaRPr lang="en-US" sz="700" b="1" dirty="0" smtClean="0">
              <a:solidFill>
                <a:srgbClr val="003F82"/>
              </a:solidFill>
            </a:endParaRPr>
          </a:p>
          <a:p>
            <a:pPr indent="271463"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ru-RU" sz="1600" b="1" dirty="0" smtClean="0">
                <a:solidFill>
                  <a:srgbClr val="003F82"/>
                </a:solidFill>
              </a:rPr>
              <a:t>Результаты</a:t>
            </a:r>
            <a:r>
              <a:rPr lang="en-US" sz="1600" b="1" dirty="0" smtClean="0">
                <a:solidFill>
                  <a:srgbClr val="003F82"/>
                </a:solidFill>
              </a:rPr>
              <a:t>:</a:t>
            </a:r>
            <a:endParaRPr lang="ru-RU" sz="1600" b="1" dirty="0" smtClean="0">
              <a:solidFill>
                <a:srgbClr val="003F82"/>
              </a:solidFill>
            </a:endParaRPr>
          </a:p>
          <a:p>
            <a:pPr marL="622300" indent="-350838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3F82"/>
                </a:solidFill>
              </a:rPr>
              <a:t>Пол</a:t>
            </a:r>
            <a:r>
              <a:rPr lang="en-US" sz="1400" b="1" dirty="0" smtClean="0">
                <a:solidFill>
                  <a:srgbClr val="003F82"/>
                </a:solidFill>
              </a:rPr>
              <a:t>: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Женщины</a:t>
            </a:r>
            <a:r>
              <a:rPr lang="en-US" sz="1400" dirty="0" smtClean="0">
                <a:solidFill>
                  <a:srgbClr val="003F82"/>
                </a:solidFill>
              </a:rPr>
              <a:t> </a:t>
            </a:r>
            <a:r>
              <a:rPr lang="ru-RU" sz="1400" dirty="0" smtClean="0">
                <a:solidFill>
                  <a:srgbClr val="003F82"/>
                </a:solidFill>
              </a:rPr>
              <a:t>по сравнению с мужчинами более склоны считать, что помогать другим необходимо (на 6%</a:t>
            </a:r>
            <a:r>
              <a:rPr lang="en-US" sz="1400" dirty="0" smtClean="0">
                <a:solidFill>
                  <a:srgbClr val="003F82"/>
                </a:solidFill>
              </a:rPr>
              <a:t>)</a:t>
            </a:r>
            <a:r>
              <a:rPr lang="ru-RU" sz="1400" dirty="0" smtClean="0">
                <a:solidFill>
                  <a:srgbClr val="003F82"/>
                </a:solidFill>
              </a:rPr>
              <a:t> и что </a:t>
            </a:r>
            <a:r>
              <a:rPr lang="ru-RU" sz="1400" dirty="0" err="1" smtClean="0">
                <a:solidFill>
                  <a:srgbClr val="003F82"/>
                </a:solidFill>
              </a:rPr>
              <a:t>волонтерство</a:t>
            </a:r>
            <a:r>
              <a:rPr lang="ru-RU" sz="1400" dirty="0" smtClean="0">
                <a:solidFill>
                  <a:srgbClr val="003F82"/>
                </a:solidFill>
              </a:rPr>
              <a:t> помогает развитию страны (на 7%), женщины также значительно чаще помогают вещами (на 13%) 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Мужчины гораздо более склонны помогать действиями</a:t>
            </a:r>
            <a:r>
              <a:rPr lang="en-US" sz="1400" dirty="0" smtClean="0">
                <a:solidFill>
                  <a:srgbClr val="003F82"/>
                </a:solidFill>
              </a:rPr>
              <a:t> (</a:t>
            </a:r>
            <a:r>
              <a:rPr lang="ru-RU" sz="1400" dirty="0" smtClean="0">
                <a:solidFill>
                  <a:srgbClr val="003F82"/>
                </a:solidFill>
              </a:rPr>
              <a:t>на 9%</a:t>
            </a:r>
            <a:r>
              <a:rPr lang="en-US" sz="1400" dirty="0" smtClean="0">
                <a:solidFill>
                  <a:srgbClr val="003F82"/>
                </a:solidFill>
              </a:rPr>
              <a:t>);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Влияние пола на остальные переменные незначимо.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93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94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9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477108" y="198437"/>
            <a:ext cx="7464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Регрессионный анализ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результаты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ru-RU" sz="2400" b="1" dirty="0" smtClean="0">
                <a:solidFill>
                  <a:schemeClr val="bg1"/>
                </a:solidFill>
              </a:rPr>
              <a:t>продолжение)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255588" y="1286191"/>
            <a:ext cx="8590030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3F82"/>
                </a:solidFill>
              </a:rPr>
              <a:t>Возраст</a:t>
            </a:r>
            <a:r>
              <a:rPr lang="en-US" sz="1400" b="1" dirty="0" smtClean="0">
                <a:solidFill>
                  <a:srgbClr val="003F82"/>
                </a:solidFill>
              </a:rPr>
              <a:t>:</a:t>
            </a:r>
            <a:endParaRPr lang="ru-RU" sz="1400" b="1" dirty="0" smtClean="0">
              <a:solidFill>
                <a:srgbClr val="003F8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Отношение к помощи другим людям и факт помощи вещами зависят от возраста по обратной </a:t>
            </a:r>
            <a:r>
              <a:rPr lang="en-US" sz="1400" dirty="0" smtClean="0">
                <a:solidFill>
                  <a:srgbClr val="003F82"/>
                </a:solidFill>
              </a:rPr>
              <a:t>U</a:t>
            </a:r>
            <a:r>
              <a:rPr lang="ru-RU" sz="1400" dirty="0" smtClean="0">
                <a:solidFill>
                  <a:srgbClr val="003F82"/>
                </a:solidFill>
              </a:rPr>
              <a:t>-образной кривой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Помощь деньгами, действиями, оценка общественной полезности </a:t>
            </a:r>
            <a:r>
              <a:rPr lang="ru-RU" sz="1400" dirty="0" err="1" smtClean="0">
                <a:solidFill>
                  <a:srgbClr val="003F82"/>
                </a:solidFill>
              </a:rPr>
              <a:t>волонтерства</a:t>
            </a:r>
            <a:r>
              <a:rPr lang="ru-RU" sz="1400" dirty="0" smtClean="0">
                <a:solidFill>
                  <a:srgbClr val="003F82"/>
                </a:solidFill>
              </a:rPr>
              <a:t>, факт участия в </a:t>
            </a:r>
            <a:r>
              <a:rPr lang="ru-RU" sz="1400" dirty="0" err="1" smtClean="0">
                <a:solidFill>
                  <a:srgbClr val="003F82"/>
                </a:solidFill>
              </a:rPr>
              <a:t>волонтерстве</a:t>
            </a:r>
            <a:r>
              <a:rPr lang="ru-RU" sz="1400" dirty="0" smtClean="0">
                <a:solidFill>
                  <a:srgbClr val="003F82"/>
                </a:solidFill>
              </a:rPr>
              <a:t>, самоопределение как волонтера и регистрация на сайте - по обычной </a:t>
            </a:r>
            <a:r>
              <a:rPr lang="en-US" sz="1400" dirty="0" smtClean="0">
                <a:solidFill>
                  <a:srgbClr val="003F82"/>
                </a:solidFill>
              </a:rPr>
              <a:t>U</a:t>
            </a:r>
            <a:r>
              <a:rPr lang="ru-RU" sz="1400" dirty="0" smtClean="0">
                <a:solidFill>
                  <a:srgbClr val="003F82"/>
                </a:solidFill>
              </a:rPr>
              <a:t>-образной кривой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При этом факт участия в </a:t>
            </a:r>
            <a:r>
              <a:rPr lang="ru-RU" sz="1400" dirty="0" err="1" smtClean="0">
                <a:solidFill>
                  <a:srgbClr val="003F82"/>
                </a:solidFill>
              </a:rPr>
              <a:t>волонтерстве</a:t>
            </a:r>
            <a:r>
              <a:rPr lang="ru-RU" sz="1400" dirty="0" smtClean="0">
                <a:solidFill>
                  <a:srgbClr val="003F82"/>
                </a:solidFill>
              </a:rPr>
              <a:t> и социальная оценка </a:t>
            </a:r>
            <a:r>
              <a:rPr lang="ru-RU" sz="1400" dirty="0" err="1" smtClean="0">
                <a:solidFill>
                  <a:srgbClr val="003F82"/>
                </a:solidFill>
              </a:rPr>
              <a:t>волонтерства</a:t>
            </a:r>
            <a:r>
              <a:rPr lang="ru-RU" sz="1400" dirty="0" smtClean="0">
                <a:solidFill>
                  <a:srgbClr val="003F82"/>
                </a:solidFill>
              </a:rPr>
              <a:t> практически незначимо зависят от возраста.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3F82"/>
                </a:solidFill>
              </a:rPr>
              <a:t>Высшее образование</a:t>
            </a:r>
            <a:r>
              <a:rPr lang="en-US" sz="1400" b="1" dirty="0" smtClean="0">
                <a:solidFill>
                  <a:srgbClr val="003F82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Значительно увеличивает положительное восприятие помощи другим людям (на 13</a:t>
            </a:r>
            <a:r>
              <a:rPr lang="en-US" sz="1400" dirty="0" smtClean="0">
                <a:solidFill>
                  <a:srgbClr val="003F82"/>
                </a:solidFill>
              </a:rPr>
              <a:t>%</a:t>
            </a:r>
            <a:r>
              <a:rPr lang="ru-RU" sz="1400" dirty="0" smtClean="0">
                <a:solidFill>
                  <a:srgbClr val="003F82"/>
                </a:solidFill>
              </a:rPr>
              <a:t>)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  <a:endParaRPr lang="ru-RU" sz="1400" dirty="0" smtClean="0">
              <a:solidFill>
                <a:srgbClr val="003F8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Значительно повышает факт помощи другим людям вещами или действиями</a:t>
            </a:r>
            <a:r>
              <a:rPr lang="en-US" sz="1400" dirty="0" smtClean="0">
                <a:solidFill>
                  <a:srgbClr val="003F82"/>
                </a:solidFill>
              </a:rPr>
              <a:t> (</a:t>
            </a:r>
            <a:r>
              <a:rPr lang="ru-RU" sz="1400" dirty="0" smtClean="0">
                <a:solidFill>
                  <a:srgbClr val="003F82"/>
                </a:solidFill>
              </a:rPr>
              <a:t>на 15%</a:t>
            </a:r>
            <a:r>
              <a:rPr lang="en-US" sz="1400" dirty="0" smtClean="0">
                <a:solidFill>
                  <a:srgbClr val="003F82"/>
                </a:solidFill>
              </a:rPr>
              <a:t>);</a:t>
            </a:r>
            <a:endParaRPr lang="ru-RU" sz="1400" dirty="0" smtClean="0">
              <a:solidFill>
                <a:srgbClr val="003F8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Значительно увеличивает факт участия в волонтерской деятельности (на 13%)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Влияние образования на остальные переменные незначимо.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3F82"/>
                </a:solidFill>
              </a:rPr>
              <a:t>Размер населенного пункта</a:t>
            </a:r>
            <a:r>
              <a:rPr lang="en-US" sz="1400" b="1" dirty="0" smtClean="0">
                <a:solidFill>
                  <a:srgbClr val="003F82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В целом во всех моделях уменьшение размера населенного пункта оказывает слабое положительное влияние</a:t>
            </a:r>
            <a:r>
              <a:rPr lang="en-US" sz="1400" dirty="0" smtClean="0">
                <a:solidFill>
                  <a:srgbClr val="003F82"/>
                </a:solidFill>
              </a:rPr>
              <a:t> </a:t>
            </a:r>
            <a:r>
              <a:rPr lang="ru-RU" sz="1400" dirty="0" smtClean="0">
                <a:solidFill>
                  <a:srgbClr val="003F82"/>
                </a:solidFill>
              </a:rPr>
              <a:t>на зависимые переменные</a:t>
            </a:r>
            <a:r>
              <a:rPr lang="en-US" sz="1400" dirty="0" smtClean="0">
                <a:solidFill>
                  <a:srgbClr val="003F82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3F82"/>
                </a:solidFill>
              </a:rPr>
              <a:t>Доход респондента</a:t>
            </a:r>
            <a:r>
              <a:rPr lang="en-US" sz="1400" b="1" dirty="0" smtClean="0">
                <a:solidFill>
                  <a:srgbClr val="003F82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При росте дохода значительно повышается вероятность факта помощи деньгами (на 15%), растет вероятность факта </a:t>
            </a:r>
            <a:r>
              <a:rPr lang="ru-RU" sz="1400" dirty="0" err="1" smtClean="0">
                <a:solidFill>
                  <a:srgbClr val="003F82"/>
                </a:solidFill>
              </a:rPr>
              <a:t>волонтерства</a:t>
            </a:r>
            <a:r>
              <a:rPr lang="ru-RU" sz="1400" dirty="0" smtClean="0">
                <a:solidFill>
                  <a:srgbClr val="003F82"/>
                </a:solidFill>
              </a:rPr>
              <a:t> (на 4%) и увеличивается вероятность положительной социальной оценки </a:t>
            </a:r>
            <a:r>
              <a:rPr lang="ru-RU" sz="1400" dirty="0" err="1" smtClean="0">
                <a:solidFill>
                  <a:srgbClr val="003F82"/>
                </a:solidFill>
              </a:rPr>
              <a:t>волонтерства</a:t>
            </a:r>
            <a:r>
              <a:rPr lang="ru-RU" sz="1400" dirty="0" smtClean="0">
                <a:solidFill>
                  <a:srgbClr val="003F82"/>
                </a:solidFill>
              </a:rPr>
              <a:t> (на 5%)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На остальные переменные влияние незначимо.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94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95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9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477108" y="198437"/>
            <a:ext cx="7464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Регрессионный анализ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результаты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и коррекция смещения выборки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255588" y="1286191"/>
            <a:ext cx="859003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3F82"/>
                </a:solidFill>
              </a:rPr>
              <a:t>Материальное положение домохозяйства</a:t>
            </a:r>
            <a:r>
              <a:rPr lang="en-US" sz="1400" b="1" dirty="0" smtClean="0">
                <a:solidFill>
                  <a:srgbClr val="003F82"/>
                </a:solidFill>
              </a:rPr>
              <a:t>:</a:t>
            </a:r>
            <a:endParaRPr lang="ru-RU" sz="1400" b="1" dirty="0" smtClean="0">
              <a:solidFill>
                <a:srgbClr val="003F8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Не оказывает значимого влияния на рассматриваемые переменные.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3F82"/>
                </a:solidFill>
              </a:rPr>
              <a:t>Внутренний локус контроля</a:t>
            </a:r>
            <a:r>
              <a:rPr lang="en-US" sz="1400" b="1" dirty="0" smtClean="0">
                <a:solidFill>
                  <a:srgbClr val="003F82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Не оказывает значимого влияния на рассматриваемые переменные.</a:t>
            </a:r>
            <a:endParaRPr lang="en-US" sz="1400" dirty="0" smtClean="0">
              <a:solidFill>
                <a:srgbClr val="003F8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3F82"/>
                </a:solidFill>
              </a:rPr>
              <a:t>Использование интернета</a:t>
            </a:r>
            <a:r>
              <a:rPr lang="en-US" sz="1400" b="1" dirty="0" smtClean="0">
                <a:solidFill>
                  <a:srgbClr val="003F82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Оказывает сильное значимое влияние на факт помощи вещами (на 5%) и на факт регистрации на сайте для волонтеров (на 23%).*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На остальные переменные влияние незначимо.</a:t>
            </a:r>
            <a:endParaRPr lang="en-US" sz="1400" dirty="0" smtClean="0">
              <a:solidFill>
                <a:srgbClr val="003F8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Для моделей подобного типа рассматриваемые регрессии имеют достаточно высокую объясняющую силу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  <a:endParaRPr lang="ru-RU" sz="1400" dirty="0" smtClean="0">
              <a:solidFill>
                <a:srgbClr val="003F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3F8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Для вопроса о самоопределении актуальна проблема смещения выборки, так как на этот вопрос отвечали не все респонденты, а лишь те, кто как-то помогал другим людям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Для коррекции смещения выборки была использована модель </a:t>
            </a:r>
            <a:r>
              <a:rPr lang="ru-RU" sz="1400" dirty="0" err="1" smtClean="0">
                <a:solidFill>
                  <a:srgbClr val="003F82"/>
                </a:solidFill>
              </a:rPr>
              <a:t>Хекмана</a:t>
            </a:r>
            <a:r>
              <a:rPr lang="ru-RU" sz="1400" dirty="0" smtClean="0">
                <a:solidFill>
                  <a:srgbClr val="003F82"/>
                </a:solidFill>
              </a:rPr>
              <a:t> с основным бинарным уравнением</a:t>
            </a:r>
            <a:r>
              <a:rPr lang="en-US" sz="1400" dirty="0" smtClean="0">
                <a:solidFill>
                  <a:srgbClr val="003F82"/>
                </a:solidFill>
              </a:rPr>
              <a:t>. </a:t>
            </a:r>
            <a:r>
              <a:rPr lang="ru-RU" sz="1400" dirty="0" smtClean="0">
                <a:solidFill>
                  <a:srgbClr val="003F82"/>
                </a:solidFill>
              </a:rPr>
              <a:t>В модели два уравнения</a:t>
            </a:r>
            <a:r>
              <a:rPr lang="en-US" sz="1400" dirty="0" smtClean="0">
                <a:solidFill>
                  <a:srgbClr val="003F82"/>
                </a:solidFill>
              </a:rPr>
              <a:t>: </a:t>
            </a:r>
            <a:r>
              <a:rPr lang="ru-RU" sz="1400" dirty="0" smtClean="0">
                <a:solidFill>
                  <a:srgbClr val="003F82"/>
                </a:solidFill>
              </a:rPr>
              <a:t>уравнение участия в </a:t>
            </a:r>
            <a:r>
              <a:rPr lang="ru-RU" sz="1400" dirty="0" err="1" smtClean="0">
                <a:solidFill>
                  <a:srgbClr val="003F82"/>
                </a:solidFill>
              </a:rPr>
              <a:t>волонтерстве</a:t>
            </a:r>
            <a:r>
              <a:rPr lang="ru-RU" sz="1400" dirty="0" smtClean="0">
                <a:solidFill>
                  <a:srgbClr val="003F82"/>
                </a:solidFill>
              </a:rPr>
              <a:t> и уравнение для самоопределения как волонтера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Высшее образование достаточно сильно понижает вероятность </a:t>
            </a:r>
            <a:r>
              <a:rPr lang="en-US" sz="1400" dirty="0" smtClean="0">
                <a:solidFill>
                  <a:srgbClr val="003F82"/>
                </a:solidFill>
              </a:rPr>
              <a:t>c</a:t>
            </a:r>
            <a:r>
              <a:rPr lang="ru-RU" sz="1400" dirty="0" err="1" smtClean="0">
                <a:solidFill>
                  <a:srgbClr val="003F82"/>
                </a:solidFill>
              </a:rPr>
              <a:t>амоопределения</a:t>
            </a:r>
            <a:r>
              <a:rPr lang="ru-RU" sz="1400" dirty="0" smtClean="0">
                <a:solidFill>
                  <a:srgbClr val="003F82"/>
                </a:solidFill>
              </a:rPr>
              <a:t> как волонтера (на 7%), проживание в городе маленького размера несколько повышает эту вероятность (на 4%), повышение индивидуального достатка и благосостояния семьи понижают вероятность самоопределения (на 3% и 7%, соответственно). </a:t>
            </a:r>
            <a:endParaRPr lang="en-US" sz="1400" dirty="0" smtClean="0">
              <a:solidFill>
                <a:srgbClr val="003F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3F8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3F8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4110C64-7330-489D-8483-00E4D3791911}"/>
              </a:ext>
            </a:extLst>
          </p:cNvPr>
          <p:cNvSpPr txBox="1"/>
          <p:nvPr/>
        </p:nvSpPr>
        <p:spPr>
          <a:xfrm>
            <a:off x="462222" y="6198305"/>
            <a:ext cx="8667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/>
              <a:t>*146 респондентов, которые не пользуются интернетом, отметили, что хотели бы зарегистрироваться на подобном сайте.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95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ru-RU" sz="8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Высшая школа экономики, Москва, 2011</a:t>
            </a:r>
            <a:endParaRPr kumimoji="1" lang="ru-RU" sz="800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7300913" y="2255838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7300913" y="3967163"/>
            <a:ext cx="728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7300913" y="5591175"/>
            <a:ext cx="728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rPr>
              <a:t>фото</a:t>
            </a: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66" name="Title 1"/>
          <p:cNvSpPr>
            <a:spLocks noGrp="1"/>
          </p:cNvSpPr>
          <p:nvPr>
            <p:ph type="title"/>
          </p:nvPr>
        </p:nvSpPr>
        <p:spPr>
          <a:xfrm>
            <a:off x="1349375" y="198438"/>
            <a:ext cx="7467600" cy="790575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Характерные черты институциональной среды и устойчивости организаций третьего сектора Санкт-Петербурга </a:t>
            </a:r>
          </a:p>
        </p:txBody>
      </p:sp>
      <p:sp>
        <p:nvSpPr>
          <p:cNvPr id="1536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8E1ADF-DD9B-433D-9C9F-EB98E7E4E9A5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96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29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477108" y="198437"/>
            <a:ext cx="746476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Регрессионный анализ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итоговые результаты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185737" y="64178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2017</a:t>
            </a:r>
            <a:endParaRPr kumimoji="1" lang="ru-RU" sz="800" dirty="0">
              <a:solidFill>
                <a:schemeClr val="bg1"/>
              </a:solidFill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255588" y="1336431"/>
            <a:ext cx="8590030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Подытоживая результаты регрессионного анализа, можно заключить, что в целом доход и образование сильно влияют на выбор респондентов в вопросах, касающихся </a:t>
            </a:r>
            <a:r>
              <a:rPr lang="ru-RU" sz="1400" dirty="0" err="1" smtClean="0">
                <a:solidFill>
                  <a:srgbClr val="003F82"/>
                </a:solidFill>
              </a:rPr>
              <a:t>волонтерства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  <a:endParaRPr lang="ru-RU" sz="1400" dirty="0" smtClean="0">
              <a:solidFill>
                <a:srgbClr val="003F8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Определенное влияние есть у размера населенного пункта, возраста и пола, но эффект этих переменных не столь значим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  <a:endParaRPr lang="ru-RU" sz="1400" dirty="0" smtClean="0">
              <a:solidFill>
                <a:srgbClr val="003F8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Использование интернета оказывает сильное влияние на помощь вещами и регистрацию на сайте для волонтеров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  <a:endParaRPr lang="ru-RU" sz="1400" dirty="0" smtClean="0">
              <a:solidFill>
                <a:srgbClr val="003F8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Доход, скорей всего, оказывает влияние через факт наличия возможностей, а образование – через развитие </a:t>
            </a:r>
            <a:r>
              <a:rPr lang="ru-RU" sz="1400" dirty="0" err="1" smtClean="0">
                <a:solidFill>
                  <a:srgbClr val="003F82"/>
                </a:solidFill>
              </a:rPr>
              <a:t>эмпатии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  <a:endParaRPr lang="ru-RU" sz="1400" dirty="0" smtClean="0">
              <a:solidFill>
                <a:srgbClr val="003F82"/>
              </a:solidFill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В малых населенных пунктах люди лучше знают друг друга и теснее общаются, поэтому с большей вероятностью могут прийти на выручку друг другу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С возрастом люди обычно лучше понимают жизненное положение других (хотя в молодости у людей часто более активная гражданская позиция)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Влияние пола определяется различием в </a:t>
            </a:r>
            <a:r>
              <a:rPr lang="ru-RU" sz="1400" dirty="0" err="1" smtClean="0">
                <a:solidFill>
                  <a:srgbClr val="003F82"/>
                </a:solidFill>
              </a:rPr>
              <a:t>эмпатии</a:t>
            </a:r>
            <a:r>
              <a:rPr lang="ru-RU" sz="1400" dirty="0" smtClean="0">
                <a:solidFill>
                  <a:srgbClr val="003F82"/>
                </a:solidFill>
              </a:rPr>
              <a:t> (женщины обычно более склонны проявлять </a:t>
            </a:r>
            <a:r>
              <a:rPr lang="ru-RU" sz="1400" dirty="0" err="1" smtClean="0">
                <a:solidFill>
                  <a:srgbClr val="003F82"/>
                </a:solidFill>
              </a:rPr>
              <a:t>эмпатию</a:t>
            </a:r>
            <a:r>
              <a:rPr lang="ru-RU" sz="1400" dirty="0" smtClean="0">
                <a:solidFill>
                  <a:srgbClr val="003F82"/>
                </a:solidFill>
              </a:rPr>
              <a:t>) и различиями в жизненной позиции (мужчины чаще помогают действиями)</a:t>
            </a:r>
            <a:r>
              <a:rPr lang="en-US" sz="1400" dirty="0" smtClean="0">
                <a:solidFill>
                  <a:srgbClr val="003F82"/>
                </a:solidFill>
              </a:rPr>
              <a:t>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F82"/>
                </a:solidFill>
              </a:rPr>
              <a:t>Использование интернета напрямую положительно влияет на вероятность регистрации на сайте, а также способствует распространению информации о разных активностях, что выражается в повышении вероятности помощи вещами.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 bwMode="auto">
          <a:xfrm>
            <a:off x="6705600" y="6496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3AE60732-3E9C-4AB7-B3E5-8CC6A97E9152}" type="slidenum">
              <a:rPr lang="en-US" sz="1600" b="1" smtClean="0">
                <a:latin typeface="Calibri" pitchFamily="34" charset="0"/>
                <a:ea typeface="ＭＳ Ｐゴシック" pitchFamily="34" charset="-128"/>
              </a:rPr>
              <a:pPr/>
              <a:t>96</a:t>
            </a:fld>
            <a:endParaRPr lang="en-US" sz="1600" b="1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dirty="0">
                <a:solidFill>
                  <a:srgbClr val="003F82"/>
                </a:solidFill>
                <a:latin typeface="Myriad Pro"/>
                <a:ea typeface="ＭＳ Ｐゴシック" pitchFamily="34" charset="-128"/>
              </a:rPr>
              <a:t>101000, Россия, Москва, Мясницкая ул., д. 20</a:t>
            </a:r>
          </a:p>
          <a:p>
            <a:r>
              <a:rPr lang="ru-RU" sz="1200" dirty="0">
                <a:solidFill>
                  <a:srgbClr val="003F82"/>
                </a:solidFill>
                <a:latin typeface="Myriad Pro"/>
                <a:ea typeface="ＭＳ Ｐゴシック" pitchFamily="34" charset="-128"/>
              </a:rPr>
              <a:t>Тел.: (495</a:t>
            </a:r>
            <a:r>
              <a:rPr lang="ru-RU" sz="1200" dirty="0" smtClean="0">
                <a:solidFill>
                  <a:srgbClr val="003F82"/>
                </a:solidFill>
                <a:latin typeface="Myriad Pro"/>
                <a:ea typeface="ＭＳ Ｐゴシック" pitchFamily="34" charset="-128"/>
              </a:rPr>
              <a:t>) </a:t>
            </a:r>
            <a:r>
              <a:rPr lang="ru-RU" sz="1200" dirty="0">
                <a:solidFill>
                  <a:srgbClr val="003F82"/>
                </a:solidFill>
                <a:latin typeface="Myriad Pro"/>
                <a:ea typeface="ＭＳ Ｐゴシック" pitchFamily="34" charset="-128"/>
              </a:rPr>
              <a:t>628-04-21, </a:t>
            </a:r>
            <a:r>
              <a:rPr lang="en-US" sz="1200" dirty="0">
                <a:solidFill>
                  <a:srgbClr val="003F82"/>
                </a:solidFill>
                <a:latin typeface="Myriad Pro"/>
                <a:ea typeface="ＭＳ Ｐゴシック" pitchFamily="34" charset="-128"/>
              </a:rPr>
              <a:t>E-mail</a:t>
            </a:r>
            <a:r>
              <a:rPr lang="ru-RU" sz="1200" dirty="0">
                <a:solidFill>
                  <a:srgbClr val="003F82"/>
                </a:solidFill>
                <a:latin typeface="Myriad Pro"/>
                <a:ea typeface="ＭＳ Ｐゴシック" pitchFamily="34" charset="-128"/>
              </a:rPr>
              <a:t>: </a:t>
            </a:r>
            <a:r>
              <a:rPr lang="en-US" sz="1200" dirty="0">
                <a:solidFill>
                  <a:srgbClr val="003F82"/>
                </a:solidFill>
                <a:latin typeface="Myriad Pro"/>
                <a:ea typeface="ＭＳ Ｐゴシック" pitchFamily="34" charset="-128"/>
              </a:rPr>
              <a:t>imersianova@hse.ru</a:t>
            </a:r>
          </a:p>
          <a:p>
            <a:r>
              <a:rPr lang="en-US" sz="1200" dirty="0">
                <a:solidFill>
                  <a:srgbClr val="003F82"/>
                </a:solidFill>
                <a:latin typeface="Myriad Pro"/>
                <a:ea typeface="ＭＳ Ｐゴシック" pitchFamily="34" charset="-128"/>
              </a:rPr>
              <a:t>http:</a:t>
            </a:r>
            <a:r>
              <a:rPr lang="ru-RU" sz="1200" dirty="0">
                <a:solidFill>
                  <a:srgbClr val="003F82"/>
                </a:solidFill>
                <a:latin typeface="Myriad Pro"/>
                <a:ea typeface="ＭＳ Ｐゴシック" pitchFamily="34" charset="-128"/>
              </a:rPr>
              <a:t>//</a:t>
            </a:r>
            <a:r>
              <a:rPr lang="en-US" sz="1200" dirty="0">
                <a:solidFill>
                  <a:srgbClr val="003F82"/>
                </a:solidFill>
                <a:latin typeface="Myriad Pro"/>
                <a:ea typeface="ＭＳ Ｐゴシック" pitchFamily="34" charset="-128"/>
              </a:rPr>
              <a:t>grans.hse.ru</a:t>
            </a:r>
            <a:endParaRPr lang="ru-RU" sz="1200" dirty="0">
              <a:solidFill>
                <a:srgbClr val="003F82"/>
              </a:solidFill>
              <a:latin typeface="Myriad Pro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16136</TotalTime>
  <Words>11190</Words>
  <Application>Microsoft Office PowerPoint</Application>
  <PresentationFormat>Экран (4:3)</PresentationFormat>
  <Paragraphs>1527</Paragraphs>
  <Slides>97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97</vt:i4>
      </vt:variant>
    </vt:vector>
  </HeadingPairs>
  <TitlesOfParts>
    <vt:vector size="99" baseType="lpstr">
      <vt:lpstr>Office Theme</vt:lpstr>
      <vt:lpstr>Специальное оформление</vt:lpstr>
      <vt:lpstr>АНАЛИЗ ДОБРОВОЛЬЧЕСКОЙ ДЕЯТЕЛЬНОСТИ В РОССИЙСКОЙ ФЕДЕРАЦИИ: ВОВЛЕЧЕННОСТЬ ГРУПП НАСЕЛЕНИЯ, ОБЩЕСТВЕННЫЕ ПРИОРИТЕТЫ, БАРЬЕРЫ ДЛЯ РАЗВИТИЯ И ПУТИ ИХ ПРЕОДОЛЕНИЯ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Характерные черты институциональной среды и устойчивости организаций третьего сектора Санкт-Петербурга </vt:lpstr>
      <vt:lpstr>Слайд 97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Бутрим</cp:lastModifiedBy>
  <cp:revision>1622</cp:revision>
  <dcterms:created xsi:type="dcterms:W3CDTF">2010-09-30T06:45:29Z</dcterms:created>
  <dcterms:modified xsi:type="dcterms:W3CDTF">2018-05-17T16:23:12Z</dcterms:modified>
</cp:coreProperties>
</file>